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Outfit ExtraBold"/>
      <p:bold r:id="rId35"/>
    </p:embeddedFont>
    <p:embeddedFont>
      <p:font typeface="Outfit"/>
      <p:regular r:id="rId36"/>
      <p:bold r:id="rId37"/>
    </p:embeddedFont>
    <p:embeddedFont>
      <p:font typeface="Lexend Medium"/>
      <p:regular r:id="rId38"/>
      <p:bold r:id="rId39"/>
    </p:embeddedFont>
    <p:embeddedFont>
      <p:font typeface="Outfit Medium"/>
      <p:regular r:id="rId40"/>
      <p:bold r:id="rId41"/>
    </p:embeddedFont>
    <p:embeddedFont>
      <p:font typeface="Lexend"/>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57">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7"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utfitMedium-regular.fntdata"/><Relationship Id="rId20" Type="http://schemas.openxmlformats.org/officeDocument/2006/relationships/slide" Target="slides/slide14.xml"/><Relationship Id="rId42" Type="http://schemas.openxmlformats.org/officeDocument/2006/relationships/font" Target="fonts/Lexend-regular.fntdata"/><Relationship Id="rId41" Type="http://schemas.openxmlformats.org/officeDocument/2006/relationships/font" Target="fonts/OutfitMedium-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Lexend-bold.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OutfitExtraBold-bold.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Outfit-bold.fntdata"/><Relationship Id="rId14" Type="http://schemas.openxmlformats.org/officeDocument/2006/relationships/slide" Target="slides/slide8.xml"/><Relationship Id="rId36" Type="http://schemas.openxmlformats.org/officeDocument/2006/relationships/font" Target="fonts/Outfit-regular.fntdata"/><Relationship Id="rId17" Type="http://schemas.openxmlformats.org/officeDocument/2006/relationships/slide" Target="slides/slide11.xml"/><Relationship Id="rId39" Type="http://schemas.openxmlformats.org/officeDocument/2006/relationships/font" Target="fonts/LexendMedium-bold.fntdata"/><Relationship Id="rId16" Type="http://schemas.openxmlformats.org/officeDocument/2006/relationships/slide" Target="slides/slide10.xml"/><Relationship Id="rId38" Type="http://schemas.openxmlformats.org/officeDocument/2006/relationships/font" Target="fonts/LexendMedium-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dfc30639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33dfc30639e_6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3dfc30639e_0_14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23" name="Google Shape;223;g33dfc30639e_0_14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224" name="Google Shape;224;g33dfc30639e_0_149: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33dfc30639e_0_149: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33dfc30639e_0_149: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27" name="Google Shape;227;g33dfc30639e_0_149: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3dfc30639e_0_13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35" name="Google Shape;235;g33dfc30639e_0_13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236" name="Google Shape;236;g33dfc30639e_0_133: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g33dfc30639e_0_13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33dfc30639e_0_133: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39" name="Google Shape;239;g33dfc30639e_0_133: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45f657ae46_2_9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46" name="Google Shape;246;g345f657ae46_2_9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247" name="Google Shape;247;g345f657ae46_2_94: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345f657ae46_2_94: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345f657ae46_2_94: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50" name="Google Shape;250;g345f657ae46_2_94: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45f657ae46_3_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57" name="Google Shape;257;g345f657ae46_3_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258" name="Google Shape;258;g345f657ae46_3_0: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345f657ae46_3_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345f657ae46_3_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61" name="Google Shape;261;g345f657ae46_3_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45f657ae46_3_1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68" name="Google Shape;268;g345f657ae46_3_1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269" name="Google Shape;269;g345f657ae46_3_19: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g345f657ae46_3_19: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345f657ae46_3_19: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72" name="Google Shape;272;g345f657ae46_3_19: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45f657ae46_3_1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79" name="Google Shape;279;g345f657ae46_3_1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280" name="Google Shape;280;g345f657ae46_3_10: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g345f657ae46_3_1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345f657ae46_3_1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83" name="Google Shape;283;g345f657ae46_3_1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45f657ae46_2_10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90" name="Google Shape;290;g345f657ae46_2_10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291" name="Google Shape;291;g345f657ae46_2_105: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345f657ae46_2_10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g345f657ae46_2_105: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94" name="Google Shape;294;g345f657ae46_2_105: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45f657ae46_2_11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01" name="Google Shape;301;g345f657ae46_2_11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302" name="Google Shape;302;g345f657ae46_2_117: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g345f657ae46_2_117: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345f657ae46_2_117: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05" name="Google Shape;305;g345f657ae46_2_117: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45f657ae46_2_12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12" name="Google Shape;312;g345f657ae46_2_12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313" name="Google Shape;313;g345f657ae46_2_128: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g345f657ae46_2_128: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345f657ae46_2_128: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16" name="Google Shape;316;g345f657ae46_2_128: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45f657ae46_2_13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23" name="Google Shape;323;g345f657ae46_2_13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324" name="Google Shape;324;g345f657ae46_2_139: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g345f657ae46_2_139: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345f657ae46_2_139: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27" name="Google Shape;327;g345f657ae46_2_139: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3dfc30639e_2_8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33" name="Google Shape;133;g33dfc30639e_2_8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34" name="Google Shape;134;g33dfc30639e_2_8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33dfc30639e_2_8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33dfc30639e_2_8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37" name="Google Shape;137;g33dfc30639e_2_8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45f657ae46_2_14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34" name="Google Shape;334;g345f657ae46_2_14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335" name="Google Shape;335;g345f657ae46_2_149: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g345f657ae46_2_149: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345f657ae46_2_149: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38" name="Google Shape;338;g345f657ae46_2_149: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45f657ae46_2_16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45" name="Google Shape;345;g345f657ae46_2_16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346" name="Google Shape;346;g345f657ae46_2_160: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g345f657ae46_2_16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345f657ae46_2_16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49" name="Google Shape;349;g345f657ae46_2_16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45f657ae46_2_17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56" name="Google Shape;356;g345f657ae46_2_17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357" name="Google Shape;357;g345f657ae46_2_171: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g345f657ae46_2_171: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345f657ae46_2_171: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60" name="Google Shape;360;g345f657ae46_2_171: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45f657ae46_2_18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67" name="Google Shape;367;g345f657ae46_2_18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368" name="Google Shape;368;g345f657ae46_2_181: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g345f657ae46_2_181: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g345f657ae46_2_181: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71" name="Google Shape;371;g345f657ae46_2_181: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45f657ae46_2_19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78" name="Google Shape;378;g345f657ae46_2_19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379" name="Google Shape;379;g345f657ae46_2_191: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g345f657ae46_2_191: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345f657ae46_2_191: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82" name="Google Shape;382;g345f657ae46_2_191: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45f657ae46_2_21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89" name="Google Shape;389;g345f657ae46_2_21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390" name="Google Shape;390;g345f657ae46_2_215: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g345f657ae46_2_21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345f657ae46_2_215: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93" name="Google Shape;393;g345f657ae46_2_215: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45f657ae46_2_22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00" name="Google Shape;400;g345f657ae46_2_22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401" name="Google Shape;401;g345f657ae46_2_226: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g345f657ae46_2_226: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g345f657ae46_2_226: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04" name="Google Shape;404;g345f657ae46_2_226: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3dfc30639e_3_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11" name="Google Shape;411;g33dfc30639e_3_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412" name="Google Shape;412;g33dfc30639e_3_0: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33dfc30639e_3_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g33dfc30639e_3_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15" name="Google Shape;415;g33dfc30639e_3_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3dfc30639e_0_14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23" name="Google Shape;423;g33dfc30639e_0_14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424" name="Google Shape;424;g33dfc30639e_0_141: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g33dfc30639e_0_141: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g33dfc30639e_0_141: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27" name="Google Shape;427;g33dfc30639e_0_141: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3dfc30639e_0_12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46" name="Google Shape;146;g33dfc30639e_0_12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47" name="Google Shape;147;g33dfc30639e_0_125: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33dfc30639e_0_12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33dfc30639e_0_125: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50" name="Google Shape;150;g33dfc30639e_0_125: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45f657ae46_2_2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57" name="Google Shape;157;g345f657ae46_2_2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58" name="Google Shape;158;g345f657ae46_2_20: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g345f657ae46_2_2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345f657ae46_2_2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61" name="Google Shape;161;g345f657ae46_2_2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45f657ae46_2_3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68" name="Google Shape;168;g345f657ae46_2_3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69" name="Google Shape;169;g345f657ae46_2_30: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345f657ae46_2_3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345f657ae46_2_3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72" name="Google Shape;172;g345f657ae46_2_3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45f657ae46_2_5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79" name="Google Shape;179;g345f657ae46_2_5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80" name="Google Shape;180;g345f657ae46_2_50: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g345f657ae46_2_5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345f657ae46_2_5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83" name="Google Shape;183;g345f657ae46_2_5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45f657ae46_2_6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90" name="Google Shape;190;g345f657ae46_2_6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91" name="Google Shape;191;g345f657ae46_2_61: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345f657ae46_2_61: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345f657ae46_2_61: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94" name="Google Shape;194;g345f657ae46_2_61: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45f657ae46_2_7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01" name="Google Shape;201;g345f657ae46_2_7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202" name="Google Shape;202;g345f657ae46_2_71: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g345f657ae46_2_71: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345f657ae46_2_71: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05" name="Google Shape;205;g345f657ae46_2_71: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45f657ae46_2_8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12" name="Google Shape;212;g345f657ae46_2_8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213" name="Google Shape;213;g345f657ae46_2_83: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g345f657ae46_2_8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345f657ae46_2_83: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16" name="Google Shape;216;g345f657ae46_2_83: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hyperlink" Target="https://drive.google.com/file/d/1pOLgqOYqLIoBvi1AHvp5_e0LgIYKYn0x/view?usp=shari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30" name="Google Shape;130;p25"/>
          <p:cNvSpPr txBox="1"/>
          <p:nvPr/>
        </p:nvSpPr>
        <p:spPr>
          <a:xfrm>
            <a:off x="466650" y="1501550"/>
            <a:ext cx="8125800" cy="24090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1000"/>
              </a:spcBef>
              <a:spcAft>
                <a:spcPts val="0"/>
              </a:spcAft>
              <a:buNone/>
            </a:pPr>
            <a:r>
              <a:rPr b="1" lang="en" sz="2100">
                <a:solidFill>
                  <a:schemeClr val="dk1"/>
                </a:solidFill>
                <a:latin typeface="Outfit"/>
                <a:ea typeface="Outfit"/>
                <a:cs typeface="Outfit"/>
                <a:sym typeface="Outfit"/>
              </a:rPr>
              <a:t>Category Code: </a:t>
            </a:r>
            <a:r>
              <a:rPr lang="en" sz="2100">
                <a:solidFill>
                  <a:schemeClr val="dk1"/>
                </a:solidFill>
                <a:latin typeface="Outfit"/>
                <a:ea typeface="Outfit"/>
                <a:cs typeface="Outfit"/>
                <a:sym typeface="Outfit"/>
              </a:rPr>
              <a:t>C5</a:t>
            </a:r>
            <a:endParaRPr sz="2100">
              <a:solidFill>
                <a:schemeClr val="dk1"/>
              </a:solidFill>
              <a:latin typeface="Outfit"/>
              <a:ea typeface="Outfit"/>
              <a:cs typeface="Outfit"/>
              <a:sym typeface="Outfit"/>
            </a:endParaRPr>
          </a:p>
          <a:p>
            <a:pPr indent="0" lvl="0" marL="0" rtl="0" algn="just">
              <a:lnSpc>
                <a:spcPct val="90000"/>
              </a:lnSpc>
              <a:spcBef>
                <a:spcPts val="2000"/>
              </a:spcBef>
              <a:spcAft>
                <a:spcPts val="0"/>
              </a:spcAft>
              <a:buNone/>
            </a:pPr>
            <a:r>
              <a:rPr b="1" lang="en" sz="2100">
                <a:solidFill>
                  <a:schemeClr val="dk1"/>
                </a:solidFill>
                <a:latin typeface="Outfit"/>
                <a:ea typeface="Outfit"/>
                <a:cs typeface="Outfit"/>
                <a:sym typeface="Outfit"/>
              </a:rPr>
              <a:t>Problem Statement Title: </a:t>
            </a:r>
            <a:r>
              <a:rPr b="1" lang="en" sz="2100">
                <a:solidFill>
                  <a:schemeClr val="dk1"/>
                </a:solidFill>
                <a:latin typeface="Outfit"/>
                <a:ea typeface="Outfit"/>
                <a:cs typeface="Outfit"/>
                <a:sym typeface="Outfit"/>
              </a:rPr>
              <a:t>InvestWise AI:</a:t>
            </a:r>
            <a:r>
              <a:rPr lang="en" sz="2100">
                <a:solidFill>
                  <a:schemeClr val="dk1"/>
                </a:solidFill>
                <a:latin typeface="Outfit"/>
                <a:ea typeface="Outfit"/>
                <a:cs typeface="Outfit"/>
                <a:sym typeface="Outfit"/>
              </a:rPr>
              <a:t> Intelligent Wealth Creation Platform</a:t>
            </a:r>
            <a:r>
              <a:rPr lang="en" sz="2100">
                <a:solidFill>
                  <a:schemeClr val="dk1"/>
                </a:solidFill>
                <a:latin typeface="Outfit"/>
                <a:ea typeface="Outfit"/>
                <a:cs typeface="Outfit"/>
                <a:sym typeface="Outfit"/>
              </a:rPr>
              <a:t> (Investment &amp; Stock Market Insights )</a:t>
            </a:r>
            <a:endParaRPr sz="2100">
              <a:solidFill>
                <a:schemeClr val="dk1"/>
              </a:solidFill>
              <a:latin typeface="Outfit"/>
              <a:ea typeface="Outfit"/>
              <a:cs typeface="Outfit"/>
              <a:sym typeface="Outfit"/>
            </a:endParaRPr>
          </a:p>
          <a:p>
            <a:pPr indent="0" lvl="0" marL="0" rtl="0" algn="just">
              <a:lnSpc>
                <a:spcPct val="90000"/>
              </a:lnSpc>
              <a:spcBef>
                <a:spcPts val="2000"/>
              </a:spcBef>
              <a:spcAft>
                <a:spcPts val="0"/>
              </a:spcAft>
              <a:buNone/>
            </a:pPr>
            <a:r>
              <a:rPr b="1" lang="en" sz="2100">
                <a:solidFill>
                  <a:schemeClr val="dk1"/>
                </a:solidFill>
                <a:latin typeface="Outfit"/>
                <a:ea typeface="Outfit"/>
                <a:cs typeface="Outfit"/>
                <a:sym typeface="Outfit"/>
              </a:rPr>
              <a:t>Team Name: </a:t>
            </a:r>
            <a:r>
              <a:rPr lang="en" sz="2100">
                <a:solidFill>
                  <a:schemeClr val="dk1"/>
                </a:solidFill>
                <a:latin typeface="Outfit"/>
                <a:ea typeface="Outfit"/>
                <a:cs typeface="Outfit"/>
                <a:sym typeface="Outfit"/>
              </a:rPr>
              <a:t>EPIC BYTES</a:t>
            </a:r>
            <a:endParaRPr sz="2100">
              <a:solidFill>
                <a:schemeClr val="dk1"/>
              </a:solidFill>
              <a:latin typeface="Outfit"/>
              <a:ea typeface="Outfit"/>
              <a:cs typeface="Outfit"/>
              <a:sym typeface="Outfit"/>
            </a:endParaRPr>
          </a:p>
          <a:p>
            <a:pPr indent="0" lvl="0" marL="0" rtl="0" algn="just">
              <a:lnSpc>
                <a:spcPct val="90000"/>
              </a:lnSpc>
              <a:spcBef>
                <a:spcPts val="2000"/>
              </a:spcBef>
              <a:spcAft>
                <a:spcPts val="2000"/>
              </a:spcAft>
              <a:buNone/>
            </a:pPr>
            <a:r>
              <a:rPr b="1" lang="en" sz="2100">
                <a:solidFill>
                  <a:schemeClr val="dk1"/>
                </a:solidFill>
                <a:latin typeface="Outfit"/>
                <a:ea typeface="Outfit"/>
                <a:cs typeface="Outfit"/>
                <a:sym typeface="Outfit"/>
              </a:rPr>
              <a:t>Institute Name: </a:t>
            </a:r>
            <a:r>
              <a:rPr lang="en" sz="1900">
                <a:solidFill>
                  <a:schemeClr val="dk1"/>
                </a:solidFill>
                <a:latin typeface="Outfit Medium"/>
                <a:ea typeface="Outfit Medium"/>
                <a:cs typeface="Outfit Medium"/>
                <a:sym typeface="Outfit Medium"/>
              </a:rPr>
              <a:t>Vivekanand Education Society’s Institute of Technology</a:t>
            </a:r>
            <a:endParaRPr sz="2200">
              <a:solidFill>
                <a:srgbClr val="CCA677"/>
              </a:solidFill>
              <a:latin typeface="Outfit Medium"/>
              <a:ea typeface="Outfit Medium"/>
              <a:cs typeface="Outfit Medium"/>
              <a:sym typeface="Outfi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30" name="Google Shape;230;p34"/>
          <p:cNvSpPr txBox="1"/>
          <p:nvPr/>
        </p:nvSpPr>
        <p:spPr>
          <a:xfrm>
            <a:off x="500575" y="235575"/>
            <a:ext cx="80811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Outfit ExtraBold"/>
                <a:ea typeface="Outfit ExtraBold"/>
                <a:cs typeface="Outfit ExtraBold"/>
                <a:sym typeface="Outfit ExtraBold"/>
              </a:rPr>
              <a:t>Tech Stack</a:t>
            </a:r>
            <a:endParaRPr sz="1000">
              <a:solidFill>
                <a:schemeClr val="dk1"/>
              </a:solidFill>
              <a:latin typeface="Impact"/>
              <a:ea typeface="Impact"/>
              <a:cs typeface="Impact"/>
              <a:sym typeface="Impact"/>
            </a:endParaRPr>
          </a:p>
        </p:txBody>
      </p:sp>
      <p:sp>
        <p:nvSpPr>
          <p:cNvPr id="231" name="Google Shape;231;p34"/>
          <p:cNvSpPr txBox="1"/>
          <p:nvPr/>
        </p:nvSpPr>
        <p:spPr>
          <a:xfrm>
            <a:off x="2756200" y="1636500"/>
            <a:ext cx="1316400" cy="10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232" name="Google Shape;232;p34" title="Tech Stack (2).png"/>
          <p:cNvPicPr preferRelativeResize="0"/>
          <p:nvPr/>
        </p:nvPicPr>
        <p:blipFill>
          <a:blip r:embed="rId4">
            <a:alphaModFix/>
          </a:blip>
          <a:stretch>
            <a:fillRect/>
          </a:stretch>
        </p:blipFill>
        <p:spPr>
          <a:xfrm>
            <a:off x="1659775" y="1295225"/>
            <a:ext cx="5354224" cy="3561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42" name="Google Shape;242;p35"/>
          <p:cNvSpPr txBox="1"/>
          <p:nvPr/>
        </p:nvSpPr>
        <p:spPr>
          <a:xfrm>
            <a:off x="424375" y="311775"/>
            <a:ext cx="8487900" cy="413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400">
                <a:solidFill>
                  <a:schemeClr val="dk1"/>
                </a:solidFill>
                <a:latin typeface="Outfit"/>
                <a:ea typeface="Outfit"/>
                <a:cs typeface="Outfit"/>
                <a:sym typeface="Outfit"/>
              </a:rPr>
              <a:t>Implementation/Prototype/Use Case Diagram </a:t>
            </a:r>
            <a:r>
              <a:rPr b="1" lang="en" sz="1700">
                <a:solidFill>
                  <a:schemeClr val="dk1"/>
                </a:solidFill>
                <a:latin typeface="Outfit"/>
                <a:ea typeface="Outfit"/>
                <a:cs typeface="Outfit"/>
                <a:sym typeface="Outfit"/>
              </a:rPr>
              <a:t>(screenshots)</a:t>
            </a:r>
            <a:r>
              <a:rPr b="1" lang="en" sz="2400">
                <a:solidFill>
                  <a:schemeClr val="dk1"/>
                </a:solidFill>
                <a:latin typeface="Outfit"/>
                <a:ea typeface="Outfit"/>
                <a:cs typeface="Outfit"/>
                <a:sym typeface="Outfit"/>
              </a:rPr>
              <a:t> </a:t>
            </a:r>
            <a:endParaRPr b="1" sz="1800">
              <a:solidFill>
                <a:schemeClr val="dk1"/>
              </a:solidFill>
              <a:latin typeface="Outfit"/>
              <a:ea typeface="Outfit"/>
              <a:cs typeface="Outfit"/>
              <a:sym typeface="Outfit"/>
            </a:endParaRPr>
          </a:p>
        </p:txBody>
      </p:sp>
      <p:pic>
        <p:nvPicPr>
          <p:cNvPr id="243" name="Google Shape;243;p35" title="Use Case.png"/>
          <p:cNvPicPr preferRelativeResize="0"/>
          <p:nvPr/>
        </p:nvPicPr>
        <p:blipFill>
          <a:blip r:embed="rId4">
            <a:alphaModFix/>
          </a:blip>
          <a:stretch>
            <a:fillRect/>
          </a:stretch>
        </p:blipFill>
        <p:spPr>
          <a:xfrm>
            <a:off x="562300" y="1068100"/>
            <a:ext cx="7782976" cy="3818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53" name="Google Shape;253;p36"/>
          <p:cNvSpPr txBox="1"/>
          <p:nvPr/>
        </p:nvSpPr>
        <p:spPr>
          <a:xfrm>
            <a:off x="424375" y="311775"/>
            <a:ext cx="8487900" cy="413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400">
                <a:solidFill>
                  <a:schemeClr val="dk1"/>
                </a:solidFill>
                <a:latin typeface="Outfit"/>
                <a:ea typeface="Outfit"/>
                <a:cs typeface="Outfit"/>
                <a:sym typeface="Outfit"/>
              </a:rPr>
              <a:t>Implementation of Sentiment Analysis</a:t>
            </a:r>
            <a:endParaRPr b="1" sz="1800">
              <a:solidFill>
                <a:schemeClr val="dk1"/>
              </a:solidFill>
              <a:latin typeface="Outfit"/>
              <a:ea typeface="Outfit"/>
              <a:cs typeface="Outfit"/>
              <a:sym typeface="Outfit"/>
            </a:endParaRPr>
          </a:p>
        </p:txBody>
      </p:sp>
      <p:sp>
        <p:nvSpPr>
          <p:cNvPr id="254" name="Google Shape;254;p36"/>
          <p:cNvSpPr txBox="1"/>
          <p:nvPr/>
        </p:nvSpPr>
        <p:spPr>
          <a:xfrm>
            <a:off x="773900" y="1547800"/>
            <a:ext cx="7143900" cy="30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Lexend"/>
                <a:ea typeface="Lexend"/>
                <a:cs typeface="Lexend"/>
                <a:sym typeface="Lexend"/>
              </a:rPr>
              <a:t>Steps </a:t>
            </a:r>
            <a:endParaRPr sz="1200">
              <a:solidFill>
                <a:schemeClr val="dk1"/>
              </a:solidFill>
              <a:latin typeface="Lexend"/>
              <a:ea typeface="Lexend"/>
              <a:cs typeface="Lexend"/>
              <a:sym typeface="Lexend"/>
            </a:endParaRPr>
          </a:p>
          <a:p>
            <a:pPr indent="-304800" lvl="0" marL="457200" rtl="0" algn="l">
              <a:spcBef>
                <a:spcPts val="0"/>
              </a:spcBef>
              <a:spcAft>
                <a:spcPts val="0"/>
              </a:spcAft>
              <a:buClr>
                <a:schemeClr val="dk1"/>
              </a:buClr>
              <a:buSzPts val="1200"/>
              <a:buFont typeface="Lexend"/>
              <a:buAutoNum type="arabicParenR"/>
            </a:pPr>
            <a:r>
              <a:rPr lang="en" sz="1200">
                <a:solidFill>
                  <a:schemeClr val="dk1"/>
                </a:solidFill>
                <a:latin typeface="Lexend"/>
                <a:ea typeface="Lexend"/>
                <a:cs typeface="Lexend"/>
                <a:sym typeface="Lexend"/>
              </a:rPr>
              <a:t>Created a API key in NewsAPI.</a:t>
            </a:r>
            <a:endParaRPr sz="1200">
              <a:solidFill>
                <a:schemeClr val="dk1"/>
              </a:solidFill>
              <a:latin typeface="Lexend"/>
              <a:ea typeface="Lexend"/>
              <a:cs typeface="Lexend"/>
              <a:sym typeface="Lexend"/>
            </a:endParaRPr>
          </a:p>
          <a:p>
            <a:pPr indent="-304800" lvl="0" marL="457200" rtl="0" algn="l">
              <a:spcBef>
                <a:spcPts val="0"/>
              </a:spcBef>
              <a:spcAft>
                <a:spcPts val="0"/>
              </a:spcAft>
              <a:buClr>
                <a:schemeClr val="dk1"/>
              </a:buClr>
              <a:buSzPts val="1200"/>
              <a:buFont typeface="Lexend"/>
              <a:buAutoNum type="arabicParenR"/>
            </a:pPr>
            <a:r>
              <a:rPr lang="en" sz="1200">
                <a:solidFill>
                  <a:schemeClr val="dk1"/>
                </a:solidFill>
                <a:latin typeface="Lexend"/>
                <a:ea typeface="Lexend"/>
                <a:cs typeface="Lexend"/>
                <a:sym typeface="Lexend"/>
              </a:rPr>
              <a:t>Ran a Python Code and got a JSON file which we then converted to CSV due to some </a:t>
            </a:r>
            <a:r>
              <a:rPr lang="en" sz="1200">
                <a:solidFill>
                  <a:schemeClr val="dk1"/>
                </a:solidFill>
                <a:latin typeface="Lexend"/>
                <a:ea typeface="Lexend"/>
                <a:cs typeface="Lexend"/>
                <a:sym typeface="Lexend"/>
              </a:rPr>
              <a:t>incompatibility</a:t>
            </a:r>
            <a:r>
              <a:rPr lang="en" sz="1200">
                <a:solidFill>
                  <a:schemeClr val="dk1"/>
                </a:solidFill>
                <a:latin typeface="Lexend"/>
                <a:ea typeface="Lexend"/>
                <a:cs typeface="Lexend"/>
                <a:sym typeface="Lexend"/>
              </a:rPr>
              <a:t> issues.</a:t>
            </a:r>
            <a:endParaRPr sz="1200">
              <a:solidFill>
                <a:schemeClr val="dk1"/>
              </a:solidFill>
              <a:latin typeface="Lexend"/>
              <a:ea typeface="Lexend"/>
              <a:cs typeface="Lexend"/>
              <a:sym typeface="Lexend"/>
            </a:endParaRPr>
          </a:p>
          <a:p>
            <a:pPr indent="-304800" lvl="0" marL="457200" rtl="0" algn="l">
              <a:spcBef>
                <a:spcPts val="0"/>
              </a:spcBef>
              <a:spcAft>
                <a:spcPts val="0"/>
              </a:spcAft>
              <a:buClr>
                <a:schemeClr val="dk1"/>
              </a:buClr>
              <a:buSzPts val="1200"/>
              <a:buFont typeface="Lexend"/>
              <a:buAutoNum type="arabicParenR"/>
            </a:pPr>
            <a:r>
              <a:rPr lang="en" sz="1200">
                <a:solidFill>
                  <a:schemeClr val="dk1"/>
                </a:solidFill>
                <a:latin typeface="Lexend"/>
                <a:ea typeface="Lexend"/>
                <a:cs typeface="Lexend"/>
                <a:sym typeface="Lexend"/>
              </a:rPr>
              <a:t>Then we created Data sources after that created vector store and after that we made a RAG Container.</a:t>
            </a:r>
            <a:endParaRPr sz="1200">
              <a:solidFill>
                <a:schemeClr val="dk1"/>
              </a:solidFill>
              <a:latin typeface="Lexend"/>
              <a:ea typeface="Lexend"/>
              <a:cs typeface="Lexend"/>
              <a:sym typeface="Lexend"/>
            </a:endParaRPr>
          </a:p>
          <a:p>
            <a:pPr indent="-304800" lvl="0" marL="457200" rtl="0" algn="l">
              <a:spcBef>
                <a:spcPts val="0"/>
              </a:spcBef>
              <a:spcAft>
                <a:spcPts val="0"/>
              </a:spcAft>
              <a:buClr>
                <a:schemeClr val="dk1"/>
              </a:buClr>
              <a:buSzPts val="1200"/>
              <a:buFont typeface="Lexend"/>
              <a:buAutoNum type="arabicParenR"/>
            </a:pPr>
            <a:r>
              <a:rPr lang="en" sz="1200">
                <a:solidFill>
                  <a:schemeClr val="dk1"/>
                </a:solidFill>
                <a:latin typeface="Lexend"/>
                <a:ea typeface="Lexend"/>
                <a:cs typeface="Lexend"/>
                <a:sym typeface="Lexend"/>
              </a:rPr>
              <a:t>We choose the LLM model as GPT-3.5 Turbo Azure.</a:t>
            </a:r>
            <a:endParaRPr sz="1200">
              <a:solidFill>
                <a:schemeClr val="dk1"/>
              </a:solidFill>
              <a:latin typeface="Lexend"/>
              <a:ea typeface="Lexend"/>
              <a:cs typeface="Lexend"/>
              <a:sym typeface="Lexend"/>
            </a:endParaRPr>
          </a:p>
          <a:p>
            <a:pPr indent="-304800" lvl="0" marL="457200" rtl="0" algn="l">
              <a:spcBef>
                <a:spcPts val="0"/>
              </a:spcBef>
              <a:spcAft>
                <a:spcPts val="0"/>
              </a:spcAft>
              <a:buClr>
                <a:schemeClr val="dk1"/>
              </a:buClr>
              <a:buSzPts val="1200"/>
              <a:buFont typeface="Lexend"/>
              <a:buAutoNum type="arabicParenR"/>
            </a:pPr>
            <a:r>
              <a:rPr lang="en" sz="1200">
                <a:solidFill>
                  <a:schemeClr val="dk1"/>
                </a:solidFill>
                <a:latin typeface="Lexend"/>
                <a:ea typeface="Lexend"/>
                <a:cs typeface="Lexend"/>
                <a:sym typeface="Lexend"/>
              </a:rPr>
              <a:t>Then the model was working fine with the queries it was tried on.</a:t>
            </a:r>
            <a:endParaRPr sz="1200">
              <a:solidFill>
                <a:schemeClr val="dk1"/>
              </a:solidFill>
              <a:latin typeface="Lexend"/>
              <a:ea typeface="Lexend"/>
              <a:cs typeface="Lexend"/>
              <a:sym typeface="Lexend"/>
            </a:endParaRPr>
          </a:p>
          <a:p>
            <a:pPr indent="0" lvl="0" marL="0" rtl="0" algn="l">
              <a:spcBef>
                <a:spcPts val="0"/>
              </a:spcBef>
              <a:spcAft>
                <a:spcPts val="0"/>
              </a:spcAft>
              <a:buNone/>
            </a:pPr>
            <a:r>
              <a:t/>
            </a:r>
            <a:endParaRPr sz="1200">
              <a:solidFill>
                <a:schemeClr val="dk1"/>
              </a:solidFill>
              <a:latin typeface="Lexend"/>
              <a:ea typeface="Lexend"/>
              <a:cs typeface="Lexend"/>
              <a:sym typeface="Lexe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7"/>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64" name="Google Shape;264;p37"/>
          <p:cNvSpPr txBox="1"/>
          <p:nvPr/>
        </p:nvSpPr>
        <p:spPr>
          <a:xfrm>
            <a:off x="424375" y="311775"/>
            <a:ext cx="8487900" cy="413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400">
                <a:solidFill>
                  <a:schemeClr val="dk1"/>
                </a:solidFill>
                <a:latin typeface="Outfit"/>
                <a:ea typeface="Outfit"/>
                <a:cs typeface="Outfit"/>
                <a:sym typeface="Outfit"/>
              </a:rPr>
              <a:t>Implementation of Sentiment Analysis</a:t>
            </a:r>
            <a:endParaRPr b="1" sz="1800">
              <a:solidFill>
                <a:schemeClr val="dk1"/>
              </a:solidFill>
              <a:latin typeface="Outfit"/>
              <a:ea typeface="Outfit"/>
              <a:cs typeface="Outfit"/>
              <a:sym typeface="Outfit"/>
            </a:endParaRPr>
          </a:p>
        </p:txBody>
      </p:sp>
      <p:pic>
        <p:nvPicPr>
          <p:cNvPr id="265" name="Google Shape;265;p37"/>
          <p:cNvPicPr preferRelativeResize="0"/>
          <p:nvPr/>
        </p:nvPicPr>
        <p:blipFill>
          <a:blip r:embed="rId4">
            <a:alphaModFix/>
          </a:blip>
          <a:stretch>
            <a:fillRect/>
          </a:stretch>
        </p:blipFill>
        <p:spPr>
          <a:xfrm>
            <a:off x="1025200" y="1359475"/>
            <a:ext cx="6896349" cy="34481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8"/>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75" name="Google Shape;275;p38"/>
          <p:cNvSpPr txBox="1"/>
          <p:nvPr/>
        </p:nvSpPr>
        <p:spPr>
          <a:xfrm>
            <a:off x="424375" y="311775"/>
            <a:ext cx="8487900" cy="413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400">
                <a:solidFill>
                  <a:schemeClr val="dk1"/>
                </a:solidFill>
                <a:latin typeface="Outfit"/>
                <a:ea typeface="Outfit"/>
                <a:cs typeface="Outfit"/>
                <a:sym typeface="Outfit"/>
              </a:rPr>
              <a:t>Implementation of Sentiment Analysis</a:t>
            </a:r>
            <a:endParaRPr b="1" sz="1800">
              <a:solidFill>
                <a:schemeClr val="dk1"/>
              </a:solidFill>
              <a:latin typeface="Outfit"/>
              <a:ea typeface="Outfit"/>
              <a:cs typeface="Outfit"/>
              <a:sym typeface="Outfit"/>
            </a:endParaRPr>
          </a:p>
        </p:txBody>
      </p:sp>
      <p:pic>
        <p:nvPicPr>
          <p:cNvPr id="276" name="Google Shape;276;p38"/>
          <p:cNvPicPr preferRelativeResize="0"/>
          <p:nvPr/>
        </p:nvPicPr>
        <p:blipFill>
          <a:blip r:embed="rId4">
            <a:alphaModFix/>
          </a:blip>
          <a:stretch>
            <a:fillRect/>
          </a:stretch>
        </p:blipFill>
        <p:spPr>
          <a:xfrm>
            <a:off x="977025" y="1300925"/>
            <a:ext cx="6922176" cy="3466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86" name="Google Shape;286;p39"/>
          <p:cNvSpPr txBox="1"/>
          <p:nvPr/>
        </p:nvSpPr>
        <p:spPr>
          <a:xfrm>
            <a:off x="424375" y="311775"/>
            <a:ext cx="8487900" cy="413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400">
                <a:solidFill>
                  <a:schemeClr val="dk1"/>
                </a:solidFill>
                <a:latin typeface="Outfit"/>
                <a:ea typeface="Outfit"/>
                <a:cs typeface="Outfit"/>
                <a:sym typeface="Outfit"/>
              </a:rPr>
              <a:t>Implementation of Sentiment Analysis</a:t>
            </a:r>
            <a:endParaRPr b="1" sz="1800">
              <a:solidFill>
                <a:schemeClr val="dk1"/>
              </a:solidFill>
              <a:latin typeface="Outfit"/>
              <a:ea typeface="Outfit"/>
              <a:cs typeface="Outfit"/>
              <a:sym typeface="Outfit"/>
            </a:endParaRPr>
          </a:p>
        </p:txBody>
      </p:sp>
      <p:pic>
        <p:nvPicPr>
          <p:cNvPr id="287" name="Google Shape;287;p39"/>
          <p:cNvPicPr preferRelativeResize="0"/>
          <p:nvPr/>
        </p:nvPicPr>
        <p:blipFill>
          <a:blip r:embed="rId4">
            <a:alphaModFix/>
          </a:blip>
          <a:stretch>
            <a:fillRect/>
          </a:stretch>
        </p:blipFill>
        <p:spPr>
          <a:xfrm>
            <a:off x="1095650" y="1388547"/>
            <a:ext cx="6840000" cy="3355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0"/>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97" name="Google Shape;297;p40"/>
          <p:cNvSpPr txBox="1"/>
          <p:nvPr/>
        </p:nvSpPr>
        <p:spPr>
          <a:xfrm>
            <a:off x="424375" y="311775"/>
            <a:ext cx="8487900" cy="413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400">
                <a:solidFill>
                  <a:schemeClr val="dk1"/>
                </a:solidFill>
                <a:latin typeface="Outfit"/>
                <a:ea typeface="Outfit"/>
                <a:cs typeface="Outfit"/>
                <a:sym typeface="Outfit"/>
              </a:rPr>
              <a:t>Implementation of Sentiment Analysis</a:t>
            </a:r>
            <a:endParaRPr b="1" sz="1800">
              <a:solidFill>
                <a:schemeClr val="dk1"/>
              </a:solidFill>
              <a:latin typeface="Outfit"/>
              <a:ea typeface="Outfit"/>
              <a:cs typeface="Outfit"/>
              <a:sym typeface="Outfit"/>
            </a:endParaRPr>
          </a:p>
        </p:txBody>
      </p:sp>
      <p:pic>
        <p:nvPicPr>
          <p:cNvPr id="298" name="Google Shape;298;p40"/>
          <p:cNvPicPr preferRelativeResize="0"/>
          <p:nvPr/>
        </p:nvPicPr>
        <p:blipFill rotWithShape="1">
          <a:blip r:embed="rId4">
            <a:alphaModFix/>
          </a:blip>
          <a:srcRect b="0" l="0" r="0" t="4952"/>
          <a:stretch/>
        </p:blipFill>
        <p:spPr>
          <a:xfrm>
            <a:off x="603825" y="1314250"/>
            <a:ext cx="7623200" cy="3473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1"/>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08" name="Google Shape;308;p41"/>
          <p:cNvSpPr txBox="1"/>
          <p:nvPr/>
        </p:nvSpPr>
        <p:spPr>
          <a:xfrm>
            <a:off x="424375" y="311775"/>
            <a:ext cx="8487900" cy="413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400">
                <a:solidFill>
                  <a:schemeClr val="dk1"/>
                </a:solidFill>
                <a:latin typeface="Outfit"/>
                <a:ea typeface="Outfit"/>
                <a:cs typeface="Outfit"/>
                <a:sym typeface="Outfit"/>
              </a:rPr>
              <a:t>Implementation of Sentiment Analysis</a:t>
            </a:r>
            <a:endParaRPr b="1" sz="1800">
              <a:solidFill>
                <a:schemeClr val="dk1"/>
              </a:solidFill>
              <a:latin typeface="Outfit"/>
              <a:ea typeface="Outfit"/>
              <a:cs typeface="Outfit"/>
              <a:sym typeface="Outfit"/>
            </a:endParaRPr>
          </a:p>
        </p:txBody>
      </p:sp>
      <p:pic>
        <p:nvPicPr>
          <p:cNvPr id="309" name="Google Shape;309;p41"/>
          <p:cNvPicPr preferRelativeResize="0"/>
          <p:nvPr/>
        </p:nvPicPr>
        <p:blipFill>
          <a:blip r:embed="rId4">
            <a:alphaModFix/>
          </a:blip>
          <a:stretch>
            <a:fillRect/>
          </a:stretch>
        </p:blipFill>
        <p:spPr>
          <a:xfrm>
            <a:off x="695900" y="1237350"/>
            <a:ext cx="7459875" cy="36833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2"/>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19" name="Google Shape;319;p42"/>
          <p:cNvSpPr txBox="1"/>
          <p:nvPr/>
        </p:nvSpPr>
        <p:spPr>
          <a:xfrm>
            <a:off x="424375" y="311775"/>
            <a:ext cx="8487900" cy="413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400">
                <a:solidFill>
                  <a:schemeClr val="dk1"/>
                </a:solidFill>
                <a:latin typeface="Outfit"/>
                <a:ea typeface="Outfit"/>
                <a:cs typeface="Outfit"/>
                <a:sym typeface="Outfit"/>
              </a:rPr>
              <a:t>Implementation of Sentiment Analysis</a:t>
            </a:r>
            <a:endParaRPr b="1" sz="1800">
              <a:solidFill>
                <a:schemeClr val="dk1"/>
              </a:solidFill>
              <a:latin typeface="Outfit"/>
              <a:ea typeface="Outfit"/>
              <a:cs typeface="Outfit"/>
              <a:sym typeface="Outfit"/>
            </a:endParaRPr>
          </a:p>
        </p:txBody>
      </p:sp>
      <p:pic>
        <p:nvPicPr>
          <p:cNvPr id="320" name="Google Shape;320;p42"/>
          <p:cNvPicPr preferRelativeResize="0"/>
          <p:nvPr/>
        </p:nvPicPr>
        <p:blipFill>
          <a:blip r:embed="rId4">
            <a:alphaModFix/>
          </a:blip>
          <a:stretch>
            <a:fillRect/>
          </a:stretch>
        </p:blipFill>
        <p:spPr>
          <a:xfrm>
            <a:off x="714375" y="1283375"/>
            <a:ext cx="7483926" cy="35782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3"/>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30" name="Google Shape;330;p43"/>
          <p:cNvSpPr txBox="1"/>
          <p:nvPr/>
        </p:nvSpPr>
        <p:spPr>
          <a:xfrm>
            <a:off x="424375" y="311775"/>
            <a:ext cx="8487900" cy="413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400">
                <a:solidFill>
                  <a:schemeClr val="dk1"/>
                </a:solidFill>
                <a:latin typeface="Outfit"/>
                <a:ea typeface="Outfit"/>
                <a:cs typeface="Outfit"/>
                <a:sym typeface="Outfit"/>
              </a:rPr>
              <a:t>Implementation of Sentiment Analysis</a:t>
            </a:r>
            <a:endParaRPr b="1" sz="1800">
              <a:solidFill>
                <a:schemeClr val="dk1"/>
              </a:solidFill>
              <a:latin typeface="Outfit"/>
              <a:ea typeface="Outfit"/>
              <a:cs typeface="Outfit"/>
              <a:sym typeface="Outfit"/>
            </a:endParaRPr>
          </a:p>
        </p:txBody>
      </p:sp>
      <p:pic>
        <p:nvPicPr>
          <p:cNvPr id="331" name="Google Shape;331;p43"/>
          <p:cNvPicPr preferRelativeResize="0"/>
          <p:nvPr/>
        </p:nvPicPr>
        <p:blipFill>
          <a:blip r:embed="rId4">
            <a:alphaModFix/>
          </a:blip>
          <a:stretch>
            <a:fillRect/>
          </a:stretch>
        </p:blipFill>
        <p:spPr>
          <a:xfrm>
            <a:off x="714375" y="1283375"/>
            <a:ext cx="7483926" cy="35782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p:nvPr/>
        </p:nvSpPr>
        <p:spPr>
          <a:xfrm>
            <a:off x="-30875"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40" name="Google Shape;140;p26"/>
          <p:cNvSpPr txBox="1"/>
          <p:nvPr/>
        </p:nvSpPr>
        <p:spPr>
          <a:xfrm>
            <a:off x="500575" y="235575"/>
            <a:ext cx="8081100" cy="413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2600">
                <a:solidFill>
                  <a:schemeClr val="dk1"/>
                </a:solidFill>
                <a:latin typeface="Outfit ExtraBold"/>
                <a:ea typeface="Outfit ExtraBold"/>
                <a:cs typeface="Outfit ExtraBold"/>
                <a:sym typeface="Outfit ExtraBold"/>
              </a:rPr>
              <a:t>Idea / Approach details (&amp; implemented features) </a:t>
            </a:r>
            <a:endParaRPr sz="2600">
              <a:solidFill>
                <a:schemeClr val="dk1"/>
              </a:solidFill>
              <a:latin typeface="Outfit ExtraBold"/>
              <a:ea typeface="Outfit ExtraBold"/>
              <a:cs typeface="Outfit ExtraBold"/>
              <a:sym typeface="Outfit ExtraBold"/>
            </a:endParaRPr>
          </a:p>
          <a:p>
            <a:pPr indent="0" lvl="0" marL="0" rtl="0" algn="l">
              <a:spcBef>
                <a:spcPts val="0"/>
              </a:spcBef>
              <a:spcAft>
                <a:spcPts val="0"/>
              </a:spcAft>
              <a:buNone/>
            </a:pPr>
            <a:r>
              <a:t/>
            </a:r>
            <a:endParaRPr sz="1000">
              <a:solidFill>
                <a:schemeClr val="dk1"/>
              </a:solidFill>
              <a:latin typeface="Impact"/>
              <a:ea typeface="Impact"/>
              <a:cs typeface="Impact"/>
              <a:sym typeface="Impact"/>
            </a:endParaRPr>
          </a:p>
        </p:txBody>
      </p:sp>
      <p:pic>
        <p:nvPicPr>
          <p:cNvPr id="141" name="Google Shape;141;p26" title="Syrus Hackathon.png"/>
          <p:cNvPicPr preferRelativeResize="0"/>
          <p:nvPr/>
        </p:nvPicPr>
        <p:blipFill>
          <a:blip r:embed="rId4">
            <a:alphaModFix/>
          </a:blip>
          <a:stretch>
            <a:fillRect/>
          </a:stretch>
        </p:blipFill>
        <p:spPr>
          <a:xfrm>
            <a:off x="667075" y="1208750"/>
            <a:ext cx="7342351" cy="3644076"/>
          </a:xfrm>
          <a:prstGeom prst="rect">
            <a:avLst/>
          </a:prstGeom>
          <a:noFill/>
          <a:ln>
            <a:noFill/>
          </a:ln>
        </p:spPr>
      </p:pic>
      <p:sp>
        <p:nvSpPr>
          <p:cNvPr id="142" name="Google Shape;142;p26"/>
          <p:cNvSpPr txBox="1"/>
          <p:nvPr/>
        </p:nvSpPr>
        <p:spPr>
          <a:xfrm>
            <a:off x="-574150" y="776425"/>
            <a:ext cx="626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43" name="Google Shape;143;p26"/>
          <p:cNvSpPr txBox="1"/>
          <p:nvPr/>
        </p:nvSpPr>
        <p:spPr>
          <a:xfrm>
            <a:off x="5602400" y="1254875"/>
            <a:ext cx="2979300" cy="11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Lexend Medium"/>
                <a:ea typeface="Lexend Medium"/>
                <a:cs typeface="Lexend Medium"/>
                <a:sym typeface="Lexend Medium"/>
              </a:rPr>
              <a:t>Uptiq Implementation Link:</a:t>
            </a:r>
            <a:endParaRPr sz="1600">
              <a:solidFill>
                <a:schemeClr val="dk1"/>
              </a:solidFill>
              <a:latin typeface="Lexend Medium"/>
              <a:ea typeface="Lexend Medium"/>
              <a:cs typeface="Lexend Medium"/>
              <a:sym typeface="Lexend Medium"/>
            </a:endParaRPr>
          </a:p>
          <a:p>
            <a:pPr indent="0" lvl="0" marL="0" rtl="0" algn="l">
              <a:spcBef>
                <a:spcPts val="0"/>
              </a:spcBef>
              <a:spcAft>
                <a:spcPts val="0"/>
              </a:spcAft>
              <a:buNone/>
            </a:pPr>
            <a:r>
              <a:rPr lang="en" u="sng">
                <a:solidFill>
                  <a:schemeClr val="hlink"/>
                </a:solidFill>
                <a:latin typeface="Lexend Medium"/>
                <a:ea typeface="Lexend Medium"/>
                <a:cs typeface="Lexend Medium"/>
                <a:sym typeface="Lexend Medium"/>
                <a:hlinkClick r:id="rId5"/>
              </a:rPr>
              <a:t>Link</a:t>
            </a:r>
            <a:endParaRPr>
              <a:solidFill>
                <a:schemeClr val="dk1"/>
              </a:solidFill>
              <a:latin typeface="Lexend Medium"/>
              <a:ea typeface="Lexend Medium"/>
              <a:cs typeface="Lexend Medium"/>
              <a:sym typeface="Lexend Medium"/>
            </a:endParaRPr>
          </a:p>
          <a:p>
            <a:pPr indent="0" lvl="0" marL="0" rtl="0" algn="l">
              <a:spcBef>
                <a:spcPts val="0"/>
              </a:spcBef>
              <a:spcAft>
                <a:spcPts val="0"/>
              </a:spcAft>
              <a:buNone/>
            </a:pPr>
            <a:r>
              <a:t/>
            </a:r>
            <a:endParaRPr sz="1600">
              <a:solidFill>
                <a:schemeClr val="dk1"/>
              </a:solidFill>
              <a:latin typeface="Lexend Medium"/>
              <a:ea typeface="Lexend Medium"/>
              <a:cs typeface="Lexend Medium"/>
              <a:sym typeface="Lexend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4"/>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41" name="Google Shape;341;p44"/>
          <p:cNvSpPr txBox="1"/>
          <p:nvPr/>
        </p:nvSpPr>
        <p:spPr>
          <a:xfrm>
            <a:off x="424375" y="311775"/>
            <a:ext cx="8487900" cy="413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400">
                <a:solidFill>
                  <a:schemeClr val="dk1"/>
                </a:solidFill>
                <a:latin typeface="Outfit"/>
                <a:ea typeface="Outfit"/>
                <a:cs typeface="Outfit"/>
                <a:sym typeface="Outfit"/>
              </a:rPr>
              <a:t>Implementation of Sentiment Analysis</a:t>
            </a:r>
            <a:endParaRPr b="1" sz="1800">
              <a:solidFill>
                <a:schemeClr val="dk1"/>
              </a:solidFill>
              <a:latin typeface="Outfit"/>
              <a:ea typeface="Outfit"/>
              <a:cs typeface="Outfit"/>
              <a:sym typeface="Outfit"/>
            </a:endParaRPr>
          </a:p>
        </p:txBody>
      </p:sp>
      <p:pic>
        <p:nvPicPr>
          <p:cNvPr id="342" name="Google Shape;342;p44"/>
          <p:cNvPicPr preferRelativeResize="0"/>
          <p:nvPr/>
        </p:nvPicPr>
        <p:blipFill>
          <a:blip r:embed="rId4">
            <a:alphaModFix/>
          </a:blip>
          <a:stretch>
            <a:fillRect/>
          </a:stretch>
        </p:blipFill>
        <p:spPr>
          <a:xfrm>
            <a:off x="807925" y="1272200"/>
            <a:ext cx="7296826" cy="3727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52" name="Google Shape;352;p45"/>
          <p:cNvSpPr txBox="1"/>
          <p:nvPr/>
        </p:nvSpPr>
        <p:spPr>
          <a:xfrm>
            <a:off x="424375" y="311775"/>
            <a:ext cx="8487900" cy="413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400">
                <a:solidFill>
                  <a:schemeClr val="dk1"/>
                </a:solidFill>
                <a:latin typeface="Outfit"/>
                <a:ea typeface="Outfit"/>
                <a:cs typeface="Outfit"/>
                <a:sym typeface="Outfit"/>
              </a:rPr>
              <a:t>Implementation of Sentiment Analysis</a:t>
            </a:r>
            <a:endParaRPr b="1" sz="1800">
              <a:solidFill>
                <a:schemeClr val="dk1"/>
              </a:solidFill>
              <a:latin typeface="Outfit"/>
              <a:ea typeface="Outfit"/>
              <a:cs typeface="Outfit"/>
              <a:sym typeface="Outfit"/>
            </a:endParaRPr>
          </a:p>
        </p:txBody>
      </p:sp>
      <p:pic>
        <p:nvPicPr>
          <p:cNvPr id="353" name="Google Shape;353;p45"/>
          <p:cNvPicPr preferRelativeResize="0"/>
          <p:nvPr/>
        </p:nvPicPr>
        <p:blipFill>
          <a:blip r:embed="rId4">
            <a:alphaModFix/>
          </a:blip>
          <a:stretch>
            <a:fillRect/>
          </a:stretch>
        </p:blipFill>
        <p:spPr>
          <a:xfrm>
            <a:off x="995025" y="1256150"/>
            <a:ext cx="7153949" cy="3621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6"/>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63" name="Google Shape;363;p46"/>
          <p:cNvSpPr txBox="1"/>
          <p:nvPr/>
        </p:nvSpPr>
        <p:spPr>
          <a:xfrm>
            <a:off x="424375" y="311775"/>
            <a:ext cx="8487900" cy="413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400">
                <a:solidFill>
                  <a:schemeClr val="dk1"/>
                </a:solidFill>
                <a:latin typeface="Outfit"/>
                <a:ea typeface="Outfit"/>
                <a:cs typeface="Outfit"/>
                <a:sym typeface="Outfit"/>
              </a:rPr>
              <a:t>Implementation of AI Powered Investment Analysis</a:t>
            </a:r>
            <a:endParaRPr b="1" sz="1800">
              <a:solidFill>
                <a:schemeClr val="dk1"/>
              </a:solidFill>
              <a:latin typeface="Outfit"/>
              <a:ea typeface="Outfit"/>
              <a:cs typeface="Outfit"/>
              <a:sym typeface="Outfit"/>
            </a:endParaRPr>
          </a:p>
        </p:txBody>
      </p:sp>
      <p:pic>
        <p:nvPicPr>
          <p:cNvPr id="364" name="Google Shape;364;p46"/>
          <p:cNvPicPr preferRelativeResize="0"/>
          <p:nvPr/>
        </p:nvPicPr>
        <p:blipFill>
          <a:blip r:embed="rId4">
            <a:alphaModFix/>
          </a:blip>
          <a:stretch>
            <a:fillRect/>
          </a:stretch>
        </p:blipFill>
        <p:spPr>
          <a:xfrm>
            <a:off x="747225" y="1016925"/>
            <a:ext cx="7648401" cy="41265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7"/>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74" name="Google Shape;374;p47"/>
          <p:cNvSpPr txBox="1"/>
          <p:nvPr/>
        </p:nvSpPr>
        <p:spPr>
          <a:xfrm>
            <a:off x="424375" y="311775"/>
            <a:ext cx="8487900" cy="413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 sz="2400">
                <a:solidFill>
                  <a:schemeClr val="dk1"/>
                </a:solidFill>
                <a:latin typeface="Outfit"/>
                <a:ea typeface="Outfit"/>
                <a:cs typeface="Outfit"/>
                <a:sym typeface="Outfit"/>
              </a:rPr>
              <a:t>Implementation of AI Powered Investment Analysis</a:t>
            </a:r>
            <a:endParaRPr b="1" sz="1800">
              <a:solidFill>
                <a:schemeClr val="dk1"/>
              </a:solidFill>
              <a:latin typeface="Outfit"/>
              <a:ea typeface="Outfit"/>
              <a:cs typeface="Outfit"/>
              <a:sym typeface="Outfit"/>
            </a:endParaRPr>
          </a:p>
          <a:p>
            <a:pPr indent="0" lvl="0" marL="0" rtl="0" algn="l">
              <a:lnSpc>
                <a:spcPct val="90000"/>
              </a:lnSpc>
              <a:spcBef>
                <a:spcPts val="0"/>
              </a:spcBef>
              <a:spcAft>
                <a:spcPts val="0"/>
              </a:spcAft>
              <a:buNone/>
            </a:pPr>
            <a:r>
              <a:t/>
            </a:r>
            <a:endParaRPr b="1" sz="2400">
              <a:solidFill>
                <a:schemeClr val="dk1"/>
              </a:solidFill>
              <a:latin typeface="Outfit"/>
              <a:ea typeface="Outfit"/>
              <a:cs typeface="Outfit"/>
              <a:sym typeface="Outfit"/>
            </a:endParaRPr>
          </a:p>
        </p:txBody>
      </p:sp>
      <p:pic>
        <p:nvPicPr>
          <p:cNvPr id="375" name="Google Shape;375;p47"/>
          <p:cNvPicPr preferRelativeResize="0"/>
          <p:nvPr/>
        </p:nvPicPr>
        <p:blipFill>
          <a:blip r:embed="rId4">
            <a:alphaModFix/>
          </a:blip>
          <a:stretch>
            <a:fillRect/>
          </a:stretch>
        </p:blipFill>
        <p:spPr>
          <a:xfrm>
            <a:off x="804675" y="939550"/>
            <a:ext cx="6790676" cy="36160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8"/>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85" name="Google Shape;385;p48"/>
          <p:cNvSpPr txBox="1"/>
          <p:nvPr/>
        </p:nvSpPr>
        <p:spPr>
          <a:xfrm>
            <a:off x="424375" y="311775"/>
            <a:ext cx="8487900" cy="413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 sz="2400">
                <a:solidFill>
                  <a:schemeClr val="dk1"/>
                </a:solidFill>
                <a:latin typeface="Outfit"/>
                <a:ea typeface="Outfit"/>
                <a:cs typeface="Outfit"/>
                <a:sym typeface="Outfit"/>
              </a:rPr>
              <a:t>Implementation of AI Powered Investment Analysis</a:t>
            </a:r>
            <a:endParaRPr b="1" sz="1800">
              <a:solidFill>
                <a:schemeClr val="dk1"/>
              </a:solidFill>
              <a:latin typeface="Outfit"/>
              <a:ea typeface="Outfit"/>
              <a:cs typeface="Outfit"/>
              <a:sym typeface="Outfit"/>
            </a:endParaRPr>
          </a:p>
          <a:p>
            <a:pPr indent="0" lvl="0" marL="0" rtl="0" algn="l">
              <a:lnSpc>
                <a:spcPct val="90000"/>
              </a:lnSpc>
              <a:spcBef>
                <a:spcPts val="0"/>
              </a:spcBef>
              <a:spcAft>
                <a:spcPts val="0"/>
              </a:spcAft>
              <a:buClr>
                <a:schemeClr val="dk1"/>
              </a:buClr>
              <a:buSzPts val="1100"/>
              <a:buFont typeface="Arial"/>
              <a:buNone/>
            </a:pPr>
            <a:r>
              <a:t/>
            </a:r>
            <a:endParaRPr b="1" sz="2400">
              <a:solidFill>
                <a:schemeClr val="dk1"/>
              </a:solidFill>
              <a:latin typeface="Outfit"/>
              <a:ea typeface="Outfit"/>
              <a:cs typeface="Outfit"/>
              <a:sym typeface="Outfit"/>
            </a:endParaRPr>
          </a:p>
          <a:p>
            <a:pPr indent="0" lvl="0" marL="0" rtl="0" algn="l">
              <a:lnSpc>
                <a:spcPct val="90000"/>
              </a:lnSpc>
              <a:spcBef>
                <a:spcPts val="0"/>
              </a:spcBef>
              <a:spcAft>
                <a:spcPts val="0"/>
              </a:spcAft>
              <a:buNone/>
            </a:pPr>
            <a:r>
              <a:t/>
            </a:r>
            <a:endParaRPr b="1" sz="2400">
              <a:solidFill>
                <a:schemeClr val="dk1"/>
              </a:solidFill>
              <a:latin typeface="Outfit"/>
              <a:ea typeface="Outfit"/>
              <a:cs typeface="Outfit"/>
              <a:sym typeface="Outfit"/>
            </a:endParaRPr>
          </a:p>
        </p:txBody>
      </p:sp>
      <p:pic>
        <p:nvPicPr>
          <p:cNvPr id="386" name="Google Shape;386;p48"/>
          <p:cNvPicPr preferRelativeResize="0"/>
          <p:nvPr/>
        </p:nvPicPr>
        <p:blipFill>
          <a:blip r:embed="rId4">
            <a:alphaModFix/>
          </a:blip>
          <a:stretch>
            <a:fillRect/>
          </a:stretch>
        </p:blipFill>
        <p:spPr>
          <a:xfrm>
            <a:off x="747200" y="1242624"/>
            <a:ext cx="7107627" cy="36796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9"/>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96" name="Google Shape;396;p49"/>
          <p:cNvSpPr txBox="1"/>
          <p:nvPr/>
        </p:nvSpPr>
        <p:spPr>
          <a:xfrm>
            <a:off x="424375" y="311775"/>
            <a:ext cx="8487900" cy="413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400">
                <a:solidFill>
                  <a:schemeClr val="dk1"/>
                </a:solidFill>
                <a:latin typeface="Outfit"/>
                <a:ea typeface="Outfit"/>
                <a:cs typeface="Outfit"/>
                <a:sym typeface="Outfit"/>
              </a:rPr>
              <a:t>Implementation of Beginner Support ChatBot</a:t>
            </a:r>
            <a:endParaRPr b="1" sz="1800">
              <a:solidFill>
                <a:schemeClr val="dk1"/>
              </a:solidFill>
              <a:latin typeface="Outfit"/>
              <a:ea typeface="Outfit"/>
              <a:cs typeface="Outfit"/>
              <a:sym typeface="Outfit"/>
            </a:endParaRPr>
          </a:p>
          <a:p>
            <a:pPr indent="0" lvl="0" marL="0" rtl="0" algn="l">
              <a:lnSpc>
                <a:spcPct val="90000"/>
              </a:lnSpc>
              <a:spcBef>
                <a:spcPts val="0"/>
              </a:spcBef>
              <a:spcAft>
                <a:spcPts val="0"/>
              </a:spcAft>
              <a:buNone/>
            </a:pPr>
            <a:r>
              <a:t/>
            </a:r>
            <a:endParaRPr b="1" sz="2400">
              <a:solidFill>
                <a:schemeClr val="dk1"/>
              </a:solidFill>
              <a:latin typeface="Outfit"/>
              <a:ea typeface="Outfit"/>
              <a:cs typeface="Outfit"/>
              <a:sym typeface="Outfit"/>
            </a:endParaRPr>
          </a:p>
          <a:p>
            <a:pPr indent="0" lvl="0" marL="0" rtl="0" algn="l">
              <a:lnSpc>
                <a:spcPct val="90000"/>
              </a:lnSpc>
              <a:spcBef>
                <a:spcPts val="0"/>
              </a:spcBef>
              <a:spcAft>
                <a:spcPts val="0"/>
              </a:spcAft>
              <a:buNone/>
            </a:pPr>
            <a:r>
              <a:t/>
            </a:r>
            <a:endParaRPr b="1" sz="2400">
              <a:solidFill>
                <a:schemeClr val="dk1"/>
              </a:solidFill>
              <a:latin typeface="Outfit"/>
              <a:ea typeface="Outfit"/>
              <a:cs typeface="Outfit"/>
              <a:sym typeface="Outfit"/>
            </a:endParaRPr>
          </a:p>
        </p:txBody>
      </p:sp>
      <p:pic>
        <p:nvPicPr>
          <p:cNvPr id="397" name="Google Shape;397;p49"/>
          <p:cNvPicPr preferRelativeResize="0"/>
          <p:nvPr/>
        </p:nvPicPr>
        <p:blipFill>
          <a:blip r:embed="rId4">
            <a:alphaModFix/>
          </a:blip>
          <a:stretch>
            <a:fillRect/>
          </a:stretch>
        </p:blipFill>
        <p:spPr>
          <a:xfrm>
            <a:off x="695738" y="1283750"/>
            <a:ext cx="7945174" cy="35753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0"/>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07" name="Google Shape;407;p50"/>
          <p:cNvSpPr txBox="1"/>
          <p:nvPr/>
        </p:nvSpPr>
        <p:spPr>
          <a:xfrm>
            <a:off x="424375" y="311775"/>
            <a:ext cx="8487900" cy="413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400">
                <a:solidFill>
                  <a:schemeClr val="dk1"/>
                </a:solidFill>
                <a:latin typeface="Outfit"/>
                <a:ea typeface="Outfit"/>
                <a:cs typeface="Outfit"/>
                <a:sym typeface="Outfit"/>
              </a:rPr>
              <a:t>Implementation of Goal Based investment Planning</a:t>
            </a:r>
            <a:endParaRPr b="1" sz="1800">
              <a:solidFill>
                <a:schemeClr val="dk1"/>
              </a:solidFill>
              <a:latin typeface="Outfit"/>
              <a:ea typeface="Outfit"/>
              <a:cs typeface="Outfit"/>
              <a:sym typeface="Outfit"/>
            </a:endParaRPr>
          </a:p>
          <a:p>
            <a:pPr indent="0" lvl="0" marL="0" rtl="0" algn="l">
              <a:lnSpc>
                <a:spcPct val="90000"/>
              </a:lnSpc>
              <a:spcBef>
                <a:spcPts val="0"/>
              </a:spcBef>
              <a:spcAft>
                <a:spcPts val="0"/>
              </a:spcAft>
              <a:buNone/>
            </a:pPr>
            <a:r>
              <a:t/>
            </a:r>
            <a:endParaRPr b="1" sz="2400">
              <a:solidFill>
                <a:schemeClr val="dk1"/>
              </a:solidFill>
              <a:latin typeface="Outfit"/>
              <a:ea typeface="Outfit"/>
              <a:cs typeface="Outfit"/>
              <a:sym typeface="Outfit"/>
            </a:endParaRPr>
          </a:p>
          <a:p>
            <a:pPr indent="0" lvl="0" marL="0" rtl="0" algn="l">
              <a:lnSpc>
                <a:spcPct val="90000"/>
              </a:lnSpc>
              <a:spcBef>
                <a:spcPts val="0"/>
              </a:spcBef>
              <a:spcAft>
                <a:spcPts val="0"/>
              </a:spcAft>
              <a:buNone/>
            </a:pPr>
            <a:r>
              <a:t/>
            </a:r>
            <a:endParaRPr b="1" sz="2400">
              <a:solidFill>
                <a:schemeClr val="dk1"/>
              </a:solidFill>
              <a:latin typeface="Outfit"/>
              <a:ea typeface="Outfit"/>
              <a:cs typeface="Outfit"/>
              <a:sym typeface="Outfit"/>
            </a:endParaRPr>
          </a:p>
        </p:txBody>
      </p:sp>
      <p:pic>
        <p:nvPicPr>
          <p:cNvPr id="408" name="Google Shape;408;p50"/>
          <p:cNvPicPr preferRelativeResize="0"/>
          <p:nvPr/>
        </p:nvPicPr>
        <p:blipFill>
          <a:blip r:embed="rId4">
            <a:alphaModFix/>
          </a:blip>
          <a:stretch>
            <a:fillRect/>
          </a:stretch>
        </p:blipFill>
        <p:spPr>
          <a:xfrm>
            <a:off x="698475" y="1313800"/>
            <a:ext cx="7303950" cy="3460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1"/>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18" name="Google Shape;418;p51"/>
          <p:cNvSpPr txBox="1"/>
          <p:nvPr/>
        </p:nvSpPr>
        <p:spPr>
          <a:xfrm>
            <a:off x="424375" y="311775"/>
            <a:ext cx="8487900" cy="413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400">
                <a:solidFill>
                  <a:schemeClr val="dk1"/>
                </a:solidFill>
                <a:latin typeface="Outfit"/>
                <a:ea typeface="Outfit"/>
                <a:cs typeface="Outfit"/>
                <a:sym typeface="Outfit"/>
              </a:rPr>
              <a:t>In case of Uptiq category  - Your Uptiq Agent </a:t>
            </a:r>
            <a:r>
              <a:rPr b="1" lang="en" sz="1700">
                <a:solidFill>
                  <a:schemeClr val="dk1"/>
                </a:solidFill>
                <a:latin typeface="Outfit"/>
                <a:ea typeface="Outfit"/>
                <a:cs typeface="Outfit"/>
                <a:sym typeface="Outfit"/>
              </a:rPr>
              <a:t>(explain in detail)</a:t>
            </a:r>
            <a:r>
              <a:rPr b="1" lang="en" sz="2400">
                <a:solidFill>
                  <a:schemeClr val="dk1"/>
                </a:solidFill>
                <a:latin typeface="Outfit"/>
                <a:ea typeface="Outfit"/>
                <a:cs typeface="Outfit"/>
                <a:sym typeface="Outfit"/>
              </a:rPr>
              <a:t> </a:t>
            </a:r>
            <a:endParaRPr b="1" sz="1800">
              <a:solidFill>
                <a:schemeClr val="dk1"/>
              </a:solidFill>
              <a:latin typeface="Outfit"/>
              <a:ea typeface="Outfit"/>
              <a:cs typeface="Outfit"/>
              <a:sym typeface="Outfit"/>
            </a:endParaRPr>
          </a:p>
          <a:p>
            <a:pPr indent="0" lvl="0" marL="0" rtl="0" algn="l">
              <a:lnSpc>
                <a:spcPct val="90000"/>
              </a:lnSpc>
              <a:spcBef>
                <a:spcPts val="0"/>
              </a:spcBef>
              <a:spcAft>
                <a:spcPts val="0"/>
              </a:spcAft>
              <a:buNone/>
            </a:pPr>
            <a:r>
              <a:t/>
            </a:r>
            <a:endParaRPr b="1" sz="2400">
              <a:solidFill>
                <a:schemeClr val="dk1"/>
              </a:solidFill>
              <a:latin typeface="Outfit"/>
              <a:ea typeface="Outfit"/>
              <a:cs typeface="Outfit"/>
              <a:sym typeface="Outfit"/>
            </a:endParaRPr>
          </a:p>
        </p:txBody>
      </p:sp>
      <p:sp>
        <p:nvSpPr>
          <p:cNvPr id="419" name="Google Shape;419;p51"/>
          <p:cNvSpPr txBox="1"/>
          <p:nvPr/>
        </p:nvSpPr>
        <p:spPr>
          <a:xfrm>
            <a:off x="5283250" y="1382975"/>
            <a:ext cx="3409500" cy="258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100">
                <a:solidFill>
                  <a:schemeClr val="dk1"/>
                </a:solidFill>
                <a:latin typeface="Lexend"/>
                <a:ea typeface="Lexend"/>
                <a:cs typeface="Lexend"/>
                <a:sym typeface="Lexend"/>
              </a:rPr>
              <a:t>UPTIQ RAG Model Features</a:t>
            </a:r>
            <a:endParaRPr b="1" sz="1100">
              <a:solidFill>
                <a:schemeClr val="dk1"/>
              </a:solidFill>
              <a:latin typeface="Lexend"/>
              <a:ea typeface="Lexend"/>
              <a:cs typeface="Lexend"/>
              <a:sym typeface="Lexend"/>
            </a:endParaRPr>
          </a:p>
          <a:p>
            <a:pPr indent="-285750" lvl="0" marL="342900" rtl="0" algn="l">
              <a:lnSpc>
                <a:spcPct val="115000"/>
              </a:lnSpc>
              <a:spcBef>
                <a:spcPts val="1200"/>
              </a:spcBef>
              <a:spcAft>
                <a:spcPts val="0"/>
              </a:spcAft>
              <a:buClr>
                <a:schemeClr val="dk1"/>
              </a:buClr>
              <a:buSzPts val="900"/>
              <a:buFont typeface="Lexend"/>
              <a:buChar char="❖"/>
            </a:pPr>
            <a:r>
              <a:rPr b="1" lang="en" sz="900">
                <a:solidFill>
                  <a:schemeClr val="dk1"/>
                </a:solidFill>
                <a:latin typeface="Lexend"/>
                <a:ea typeface="Lexend"/>
                <a:cs typeface="Lexend"/>
                <a:sym typeface="Lexend"/>
              </a:rPr>
              <a:t>Personalized Summaries</a:t>
            </a:r>
            <a:endParaRPr b="1" sz="900">
              <a:solidFill>
                <a:schemeClr val="dk1"/>
              </a:solidFill>
              <a:latin typeface="Lexend"/>
              <a:ea typeface="Lexend"/>
              <a:cs typeface="Lexend"/>
              <a:sym typeface="Lexend"/>
            </a:endParaRPr>
          </a:p>
          <a:p>
            <a:pPr indent="-285750" lvl="1" marL="685800" rtl="0" algn="l">
              <a:lnSpc>
                <a:spcPct val="115000"/>
              </a:lnSpc>
              <a:spcBef>
                <a:spcPts val="0"/>
              </a:spcBef>
              <a:spcAft>
                <a:spcPts val="0"/>
              </a:spcAft>
              <a:buClr>
                <a:schemeClr val="dk1"/>
              </a:buClr>
              <a:buSzPts val="900"/>
              <a:buFont typeface="Lexend"/>
              <a:buChar char="➢"/>
            </a:pPr>
            <a:r>
              <a:rPr lang="en" sz="900">
                <a:solidFill>
                  <a:schemeClr val="dk1"/>
                </a:solidFill>
                <a:latin typeface="Lexend"/>
                <a:ea typeface="Lexend"/>
                <a:cs typeface="Lexend"/>
                <a:sym typeface="Lexend"/>
              </a:rPr>
              <a:t>Generate daily/weekly portfolio performance reports.</a:t>
            </a:r>
            <a:endParaRPr sz="900">
              <a:solidFill>
                <a:schemeClr val="dk1"/>
              </a:solidFill>
              <a:latin typeface="Lexend"/>
              <a:ea typeface="Lexend"/>
              <a:cs typeface="Lexend"/>
              <a:sym typeface="Lexend"/>
            </a:endParaRPr>
          </a:p>
          <a:p>
            <a:pPr indent="-285750" lvl="1" marL="685800" rtl="0" algn="l">
              <a:lnSpc>
                <a:spcPct val="115000"/>
              </a:lnSpc>
              <a:spcBef>
                <a:spcPts val="0"/>
              </a:spcBef>
              <a:spcAft>
                <a:spcPts val="0"/>
              </a:spcAft>
              <a:buClr>
                <a:schemeClr val="dk1"/>
              </a:buClr>
              <a:buSzPts val="900"/>
              <a:buFont typeface="Lexend"/>
              <a:buChar char="➢"/>
            </a:pPr>
            <a:r>
              <a:rPr lang="en" sz="900">
                <a:solidFill>
                  <a:schemeClr val="dk1"/>
                </a:solidFill>
                <a:latin typeface="Lexend"/>
                <a:ea typeface="Lexend"/>
                <a:cs typeface="Lexend"/>
                <a:sym typeface="Lexend"/>
              </a:rPr>
              <a:t>Provide contextual market insights.</a:t>
            </a:r>
            <a:endParaRPr sz="900">
              <a:solidFill>
                <a:schemeClr val="dk1"/>
              </a:solidFill>
              <a:latin typeface="Lexend"/>
              <a:ea typeface="Lexend"/>
              <a:cs typeface="Lexend"/>
              <a:sym typeface="Lexend"/>
            </a:endParaRPr>
          </a:p>
          <a:p>
            <a:pPr indent="-285750" lvl="1" marL="685800" rtl="0" algn="l">
              <a:lnSpc>
                <a:spcPct val="115000"/>
              </a:lnSpc>
              <a:spcBef>
                <a:spcPts val="0"/>
              </a:spcBef>
              <a:spcAft>
                <a:spcPts val="0"/>
              </a:spcAft>
              <a:buClr>
                <a:schemeClr val="dk1"/>
              </a:buClr>
              <a:buSzPts val="900"/>
              <a:buFont typeface="Lexend"/>
              <a:buChar char="➢"/>
            </a:pPr>
            <a:r>
              <a:rPr lang="en" sz="900">
                <a:solidFill>
                  <a:schemeClr val="dk1"/>
                </a:solidFill>
                <a:latin typeface="Lexend"/>
                <a:ea typeface="Lexend"/>
                <a:cs typeface="Lexend"/>
                <a:sym typeface="Lexend"/>
              </a:rPr>
              <a:t>Adapt reports based on user preferences.</a:t>
            </a:r>
            <a:br>
              <a:rPr lang="en" sz="900">
                <a:solidFill>
                  <a:schemeClr val="dk1"/>
                </a:solidFill>
                <a:latin typeface="Lexend"/>
                <a:ea typeface="Lexend"/>
                <a:cs typeface="Lexend"/>
                <a:sym typeface="Lexend"/>
              </a:rPr>
            </a:br>
            <a:endParaRPr sz="900">
              <a:solidFill>
                <a:schemeClr val="dk1"/>
              </a:solidFill>
              <a:latin typeface="Lexend"/>
              <a:ea typeface="Lexend"/>
              <a:cs typeface="Lexend"/>
              <a:sym typeface="Lexend"/>
            </a:endParaRPr>
          </a:p>
          <a:p>
            <a:pPr indent="-285750" lvl="0" marL="342900" rtl="0" algn="l">
              <a:lnSpc>
                <a:spcPct val="115000"/>
              </a:lnSpc>
              <a:spcBef>
                <a:spcPts val="0"/>
              </a:spcBef>
              <a:spcAft>
                <a:spcPts val="0"/>
              </a:spcAft>
              <a:buClr>
                <a:schemeClr val="dk1"/>
              </a:buClr>
              <a:buSzPts val="900"/>
              <a:buFont typeface="Lexend"/>
              <a:buChar char="❖"/>
            </a:pPr>
            <a:r>
              <a:rPr b="1" lang="en" sz="900">
                <a:solidFill>
                  <a:schemeClr val="dk1"/>
                </a:solidFill>
                <a:latin typeface="Lexend"/>
                <a:ea typeface="Lexend"/>
                <a:cs typeface="Lexend"/>
                <a:sym typeface="Lexend"/>
              </a:rPr>
              <a:t>Beginner Support Chatbot</a:t>
            </a:r>
            <a:endParaRPr b="1" sz="900">
              <a:solidFill>
                <a:schemeClr val="dk1"/>
              </a:solidFill>
              <a:latin typeface="Lexend"/>
              <a:ea typeface="Lexend"/>
              <a:cs typeface="Lexend"/>
              <a:sym typeface="Lexend"/>
            </a:endParaRPr>
          </a:p>
          <a:p>
            <a:pPr indent="-285750" lvl="1" marL="685800" rtl="0" algn="l">
              <a:lnSpc>
                <a:spcPct val="115000"/>
              </a:lnSpc>
              <a:spcBef>
                <a:spcPts val="0"/>
              </a:spcBef>
              <a:spcAft>
                <a:spcPts val="0"/>
              </a:spcAft>
              <a:buClr>
                <a:schemeClr val="dk1"/>
              </a:buClr>
              <a:buSzPts val="900"/>
              <a:buFont typeface="Lexend"/>
              <a:buChar char="➢"/>
            </a:pPr>
            <a:r>
              <a:rPr lang="en" sz="900">
                <a:solidFill>
                  <a:schemeClr val="dk1"/>
                </a:solidFill>
                <a:latin typeface="Lexend"/>
                <a:ea typeface="Lexend"/>
                <a:cs typeface="Lexend"/>
                <a:sym typeface="Lexend"/>
              </a:rPr>
              <a:t>Deploy conversational </a:t>
            </a:r>
            <a:r>
              <a:rPr b="1" lang="en" sz="900">
                <a:solidFill>
                  <a:schemeClr val="dk1"/>
                </a:solidFill>
                <a:latin typeface="Lexend"/>
                <a:ea typeface="Lexend"/>
                <a:cs typeface="Lexend"/>
                <a:sym typeface="Lexend"/>
              </a:rPr>
              <a:t>AI using LLMs.</a:t>
            </a:r>
            <a:endParaRPr b="1" sz="900">
              <a:solidFill>
                <a:schemeClr val="dk1"/>
              </a:solidFill>
              <a:latin typeface="Lexend"/>
              <a:ea typeface="Lexend"/>
              <a:cs typeface="Lexend"/>
              <a:sym typeface="Lexend"/>
            </a:endParaRPr>
          </a:p>
          <a:p>
            <a:pPr indent="-285750" lvl="1" marL="685800" rtl="0" algn="l">
              <a:lnSpc>
                <a:spcPct val="115000"/>
              </a:lnSpc>
              <a:spcBef>
                <a:spcPts val="0"/>
              </a:spcBef>
              <a:spcAft>
                <a:spcPts val="0"/>
              </a:spcAft>
              <a:buClr>
                <a:schemeClr val="dk1"/>
              </a:buClr>
              <a:buSzPts val="900"/>
              <a:buFont typeface="Lexend"/>
              <a:buChar char="➢"/>
            </a:pPr>
            <a:r>
              <a:rPr lang="en" sz="900">
                <a:solidFill>
                  <a:schemeClr val="dk1"/>
                </a:solidFill>
                <a:latin typeface="Lexend"/>
                <a:ea typeface="Lexend"/>
                <a:cs typeface="Lexend"/>
                <a:sym typeface="Lexend"/>
              </a:rPr>
              <a:t>Provide guided financial advice.</a:t>
            </a:r>
            <a:endParaRPr sz="900">
              <a:solidFill>
                <a:schemeClr val="dk1"/>
              </a:solidFill>
              <a:latin typeface="Lexend"/>
              <a:ea typeface="Lexend"/>
              <a:cs typeface="Lexend"/>
              <a:sym typeface="Lexend"/>
            </a:endParaRPr>
          </a:p>
          <a:p>
            <a:pPr indent="-285750" lvl="1" marL="685800" rtl="0" algn="l">
              <a:lnSpc>
                <a:spcPct val="115000"/>
              </a:lnSpc>
              <a:spcBef>
                <a:spcPts val="0"/>
              </a:spcBef>
              <a:spcAft>
                <a:spcPts val="0"/>
              </a:spcAft>
              <a:buClr>
                <a:schemeClr val="dk1"/>
              </a:buClr>
              <a:buSzPts val="900"/>
              <a:buFont typeface="Lexend"/>
              <a:buChar char="➢"/>
            </a:pPr>
            <a:r>
              <a:rPr lang="en" sz="900">
                <a:solidFill>
                  <a:schemeClr val="dk1"/>
                </a:solidFill>
                <a:latin typeface="Lexend"/>
                <a:ea typeface="Lexend"/>
                <a:cs typeface="Lexend"/>
                <a:sym typeface="Lexend"/>
              </a:rPr>
              <a:t>Generate adaptive responses based on user queries.</a:t>
            </a:r>
            <a:endParaRPr sz="900">
              <a:solidFill>
                <a:schemeClr val="dk1"/>
              </a:solidFill>
              <a:latin typeface="Lexend"/>
              <a:ea typeface="Lexend"/>
              <a:cs typeface="Lexend"/>
              <a:sym typeface="Lexend"/>
            </a:endParaRPr>
          </a:p>
          <a:p>
            <a:pPr indent="0" lvl="0" marL="457200" rtl="0" algn="l">
              <a:lnSpc>
                <a:spcPct val="115000"/>
              </a:lnSpc>
              <a:spcBef>
                <a:spcPts val="1200"/>
              </a:spcBef>
              <a:spcAft>
                <a:spcPts val="1200"/>
              </a:spcAft>
              <a:buNone/>
            </a:pPr>
            <a:r>
              <a:t/>
            </a:r>
            <a:endParaRPr sz="900">
              <a:solidFill>
                <a:schemeClr val="dk1"/>
              </a:solidFill>
              <a:latin typeface="Lexend"/>
              <a:ea typeface="Lexend"/>
              <a:cs typeface="Lexend"/>
              <a:sym typeface="Lexend"/>
            </a:endParaRPr>
          </a:p>
        </p:txBody>
      </p:sp>
      <p:sp>
        <p:nvSpPr>
          <p:cNvPr id="420" name="Google Shape;420;p51"/>
          <p:cNvSpPr txBox="1"/>
          <p:nvPr/>
        </p:nvSpPr>
        <p:spPr>
          <a:xfrm>
            <a:off x="619175" y="1287150"/>
            <a:ext cx="4761600" cy="358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100">
                <a:solidFill>
                  <a:schemeClr val="dk1"/>
                </a:solidFill>
                <a:latin typeface="Lexend"/>
                <a:ea typeface="Lexend"/>
                <a:cs typeface="Lexend"/>
                <a:sym typeface="Lexend"/>
              </a:rPr>
              <a:t>UPTIQ Platform Features</a:t>
            </a:r>
            <a:endParaRPr b="1" sz="1100">
              <a:solidFill>
                <a:schemeClr val="dk1"/>
              </a:solidFill>
              <a:latin typeface="Lexend"/>
              <a:ea typeface="Lexend"/>
              <a:cs typeface="Lexend"/>
              <a:sym typeface="Lexend"/>
            </a:endParaRPr>
          </a:p>
          <a:p>
            <a:pPr indent="-285750" lvl="0" marL="342900" rtl="0" algn="l">
              <a:lnSpc>
                <a:spcPct val="115000"/>
              </a:lnSpc>
              <a:spcBef>
                <a:spcPts val="1200"/>
              </a:spcBef>
              <a:spcAft>
                <a:spcPts val="0"/>
              </a:spcAft>
              <a:buClr>
                <a:schemeClr val="dk1"/>
              </a:buClr>
              <a:buSzPts val="900"/>
              <a:buFont typeface="Lexend"/>
              <a:buChar char="❖"/>
            </a:pPr>
            <a:r>
              <a:rPr b="1" lang="en" sz="900">
                <a:solidFill>
                  <a:schemeClr val="dk1"/>
                </a:solidFill>
                <a:latin typeface="Lexend"/>
                <a:ea typeface="Lexend"/>
                <a:cs typeface="Lexend"/>
                <a:sym typeface="Lexend"/>
              </a:rPr>
              <a:t>Sentiment Analysis</a:t>
            </a:r>
            <a:endParaRPr b="1" sz="900">
              <a:solidFill>
                <a:schemeClr val="dk1"/>
              </a:solidFill>
              <a:latin typeface="Lexend"/>
              <a:ea typeface="Lexend"/>
              <a:cs typeface="Lexend"/>
              <a:sym typeface="Lexend"/>
            </a:endParaRPr>
          </a:p>
          <a:p>
            <a:pPr indent="-285750" lvl="1" marL="685800" rtl="0" algn="l">
              <a:lnSpc>
                <a:spcPct val="115000"/>
              </a:lnSpc>
              <a:spcBef>
                <a:spcPts val="0"/>
              </a:spcBef>
              <a:spcAft>
                <a:spcPts val="0"/>
              </a:spcAft>
              <a:buClr>
                <a:schemeClr val="dk1"/>
              </a:buClr>
              <a:buSzPts val="900"/>
              <a:buFont typeface="Lexend"/>
              <a:buChar char="➢"/>
            </a:pPr>
            <a:r>
              <a:rPr lang="en" sz="900">
                <a:solidFill>
                  <a:schemeClr val="dk1"/>
                </a:solidFill>
                <a:latin typeface="Lexend"/>
                <a:ea typeface="Lexend"/>
                <a:cs typeface="Lexend"/>
                <a:sym typeface="Lexend"/>
              </a:rPr>
              <a:t>Scans financial news and social media with BERT/RoBERTa.</a:t>
            </a:r>
            <a:endParaRPr sz="900">
              <a:solidFill>
                <a:schemeClr val="dk1"/>
              </a:solidFill>
              <a:latin typeface="Lexend"/>
              <a:ea typeface="Lexend"/>
              <a:cs typeface="Lexend"/>
              <a:sym typeface="Lexend"/>
            </a:endParaRPr>
          </a:p>
          <a:p>
            <a:pPr indent="-285750" lvl="1" marL="685800" rtl="0" algn="l">
              <a:lnSpc>
                <a:spcPct val="115000"/>
              </a:lnSpc>
              <a:spcBef>
                <a:spcPts val="0"/>
              </a:spcBef>
              <a:spcAft>
                <a:spcPts val="0"/>
              </a:spcAft>
              <a:buClr>
                <a:schemeClr val="dk1"/>
              </a:buClr>
              <a:buSzPts val="900"/>
              <a:buFont typeface="Lexend"/>
              <a:buChar char="➢"/>
            </a:pPr>
            <a:r>
              <a:rPr lang="en" sz="900">
                <a:solidFill>
                  <a:schemeClr val="dk1"/>
                </a:solidFill>
                <a:latin typeface="Lexend"/>
                <a:ea typeface="Lexend"/>
                <a:cs typeface="Lexend"/>
                <a:sym typeface="Lexend"/>
              </a:rPr>
              <a:t>Tracks trends, updates sentiment, and suggests stocks using </a:t>
            </a:r>
            <a:r>
              <a:rPr b="1" lang="en" sz="900">
                <a:solidFill>
                  <a:schemeClr val="dk1"/>
                </a:solidFill>
                <a:latin typeface="Lexend"/>
                <a:ea typeface="Lexend"/>
                <a:cs typeface="Lexend"/>
                <a:sym typeface="Lexend"/>
              </a:rPr>
              <a:t>UPTIQ Agentic AI.</a:t>
            </a:r>
            <a:endParaRPr b="1" sz="900">
              <a:solidFill>
                <a:schemeClr val="dk1"/>
              </a:solidFill>
              <a:latin typeface="Lexend"/>
              <a:ea typeface="Lexend"/>
              <a:cs typeface="Lexend"/>
              <a:sym typeface="Lexend"/>
            </a:endParaRPr>
          </a:p>
          <a:p>
            <a:pPr indent="-285750" lvl="0" marL="342900" rtl="0" algn="l">
              <a:lnSpc>
                <a:spcPct val="115000"/>
              </a:lnSpc>
              <a:spcBef>
                <a:spcPts val="0"/>
              </a:spcBef>
              <a:spcAft>
                <a:spcPts val="0"/>
              </a:spcAft>
              <a:buClr>
                <a:schemeClr val="dk1"/>
              </a:buClr>
              <a:buSzPts val="900"/>
              <a:buFont typeface="Lexend"/>
              <a:buChar char="❖"/>
            </a:pPr>
            <a:r>
              <a:rPr b="1" lang="en" sz="900">
                <a:solidFill>
                  <a:schemeClr val="dk1"/>
                </a:solidFill>
                <a:latin typeface="Lexend"/>
                <a:ea typeface="Lexend"/>
                <a:cs typeface="Lexend"/>
                <a:sym typeface="Lexend"/>
              </a:rPr>
              <a:t>Goal-Based Planning</a:t>
            </a:r>
            <a:endParaRPr b="1" sz="900">
              <a:solidFill>
                <a:schemeClr val="dk1"/>
              </a:solidFill>
              <a:latin typeface="Lexend"/>
              <a:ea typeface="Lexend"/>
              <a:cs typeface="Lexend"/>
              <a:sym typeface="Lexend"/>
            </a:endParaRPr>
          </a:p>
          <a:p>
            <a:pPr indent="-285750" lvl="1" marL="685800" rtl="0" algn="l">
              <a:lnSpc>
                <a:spcPct val="115000"/>
              </a:lnSpc>
              <a:spcBef>
                <a:spcPts val="0"/>
              </a:spcBef>
              <a:spcAft>
                <a:spcPts val="0"/>
              </a:spcAft>
              <a:buClr>
                <a:schemeClr val="dk1"/>
              </a:buClr>
              <a:buSzPts val="900"/>
              <a:buFont typeface="Lexend"/>
              <a:buChar char="➢"/>
            </a:pPr>
            <a:r>
              <a:rPr lang="en" sz="900">
                <a:solidFill>
                  <a:schemeClr val="dk1"/>
                </a:solidFill>
                <a:latin typeface="Lexend"/>
                <a:ea typeface="Lexend"/>
                <a:cs typeface="Lexend"/>
                <a:sym typeface="Lexend"/>
              </a:rPr>
              <a:t>Accesses market data via Model Hub.</a:t>
            </a:r>
            <a:endParaRPr sz="900">
              <a:solidFill>
                <a:schemeClr val="dk1"/>
              </a:solidFill>
              <a:latin typeface="Lexend"/>
              <a:ea typeface="Lexend"/>
              <a:cs typeface="Lexend"/>
              <a:sym typeface="Lexend"/>
            </a:endParaRPr>
          </a:p>
          <a:p>
            <a:pPr indent="-285750" lvl="1" marL="685800" rtl="0" algn="l">
              <a:lnSpc>
                <a:spcPct val="115000"/>
              </a:lnSpc>
              <a:spcBef>
                <a:spcPts val="0"/>
              </a:spcBef>
              <a:spcAft>
                <a:spcPts val="0"/>
              </a:spcAft>
              <a:buClr>
                <a:schemeClr val="dk1"/>
              </a:buClr>
              <a:buSzPts val="900"/>
              <a:buFont typeface="Lexend"/>
              <a:buChar char="➢"/>
            </a:pPr>
            <a:r>
              <a:rPr lang="en" sz="900">
                <a:solidFill>
                  <a:schemeClr val="dk1"/>
                </a:solidFill>
                <a:latin typeface="Lexend"/>
                <a:ea typeface="Lexend"/>
                <a:cs typeface="Lexend"/>
                <a:sym typeface="Lexend"/>
              </a:rPr>
              <a:t>Creates financial plans (e.g., $500/month for a $100k house).</a:t>
            </a:r>
            <a:endParaRPr sz="900">
              <a:solidFill>
                <a:schemeClr val="dk1"/>
              </a:solidFill>
              <a:latin typeface="Lexend"/>
              <a:ea typeface="Lexend"/>
              <a:cs typeface="Lexend"/>
              <a:sym typeface="Lexend"/>
            </a:endParaRPr>
          </a:p>
          <a:p>
            <a:pPr indent="-298450" lvl="1" marL="685800" rtl="0" algn="l">
              <a:lnSpc>
                <a:spcPct val="115000"/>
              </a:lnSpc>
              <a:spcBef>
                <a:spcPts val="0"/>
              </a:spcBef>
              <a:spcAft>
                <a:spcPts val="0"/>
              </a:spcAft>
              <a:buClr>
                <a:schemeClr val="dk1"/>
              </a:buClr>
              <a:buSzPts val="1100"/>
              <a:buChar char="➢"/>
            </a:pPr>
            <a:r>
              <a:rPr lang="en" sz="900">
                <a:solidFill>
                  <a:schemeClr val="dk1"/>
                </a:solidFill>
                <a:latin typeface="Lexend"/>
                <a:ea typeface="Lexend"/>
                <a:cs typeface="Lexend"/>
                <a:sym typeface="Lexend"/>
              </a:rPr>
              <a:t>Offers guidance using </a:t>
            </a:r>
            <a:r>
              <a:rPr b="1" lang="en" sz="900">
                <a:solidFill>
                  <a:schemeClr val="dk1"/>
                </a:solidFill>
                <a:latin typeface="Lexend"/>
                <a:ea typeface="Lexend"/>
                <a:cs typeface="Lexend"/>
                <a:sym typeface="Lexend"/>
              </a:rPr>
              <a:t>UPTIQ RAG Model.</a:t>
            </a:r>
            <a:endParaRPr b="1" sz="900">
              <a:solidFill>
                <a:schemeClr val="dk1"/>
              </a:solidFill>
              <a:latin typeface="Lexend"/>
              <a:ea typeface="Lexend"/>
              <a:cs typeface="Lexend"/>
              <a:sym typeface="Lexend"/>
            </a:endParaRPr>
          </a:p>
          <a:p>
            <a:pPr indent="-285750" lvl="0" marL="342900" rtl="0" algn="l">
              <a:lnSpc>
                <a:spcPct val="115000"/>
              </a:lnSpc>
              <a:spcBef>
                <a:spcPts val="0"/>
              </a:spcBef>
              <a:spcAft>
                <a:spcPts val="0"/>
              </a:spcAft>
              <a:buClr>
                <a:schemeClr val="dk1"/>
              </a:buClr>
              <a:buSzPts val="900"/>
              <a:buFont typeface="Lexend"/>
              <a:buChar char="❖"/>
            </a:pPr>
            <a:r>
              <a:rPr b="1" lang="en" sz="900">
                <a:solidFill>
                  <a:schemeClr val="dk1"/>
                </a:solidFill>
                <a:latin typeface="Lexend"/>
                <a:ea typeface="Lexend"/>
                <a:cs typeface="Lexend"/>
                <a:sym typeface="Lexend"/>
              </a:rPr>
              <a:t>Smart Rebalancer</a:t>
            </a:r>
            <a:endParaRPr b="1" sz="900">
              <a:solidFill>
                <a:schemeClr val="dk1"/>
              </a:solidFill>
              <a:latin typeface="Lexend"/>
              <a:ea typeface="Lexend"/>
              <a:cs typeface="Lexend"/>
              <a:sym typeface="Lexend"/>
            </a:endParaRPr>
          </a:p>
          <a:p>
            <a:pPr indent="-285750" lvl="1" marL="685800" rtl="0" algn="l">
              <a:lnSpc>
                <a:spcPct val="115000"/>
              </a:lnSpc>
              <a:spcBef>
                <a:spcPts val="0"/>
              </a:spcBef>
              <a:spcAft>
                <a:spcPts val="0"/>
              </a:spcAft>
              <a:buClr>
                <a:schemeClr val="dk1"/>
              </a:buClr>
              <a:buSzPts val="900"/>
              <a:buFont typeface="Lexend"/>
              <a:buChar char="➢"/>
            </a:pPr>
            <a:r>
              <a:rPr lang="en" sz="900">
                <a:solidFill>
                  <a:schemeClr val="dk1"/>
                </a:solidFill>
                <a:latin typeface="Lexend"/>
                <a:ea typeface="Lexend"/>
                <a:cs typeface="Lexend"/>
                <a:sym typeface="Lexend"/>
              </a:rPr>
              <a:t>Assesses market volatility with LSTMs.</a:t>
            </a:r>
            <a:endParaRPr sz="900">
              <a:solidFill>
                <a:schemeClr val="dk1"/>
              </a:solidFill>
              <a:latin typeface="Lexend"/>
              <a:ea typeface="Lexend"/>
              <a:cs typeface="Lexend"/>
              <a:sym typeface="Lexend"/>
            </a:endParaRPr>
          </a:p>
          <a:p>
            <a:pPr indent="-285750" lvl="1" marL="685800" rtl="0" algn="l">
              <a:lnSpc>
                <a:spcPct val="115000"/>
              </a:lnSpc>
              <a:spcBef>
                <a:spcPts val="0"/>
              </a:spcBef>
              <a:spcAft>
                <a:spcPts val="0"/>
              </a:spcAft>
              <a:buClr>
                <a:schemeClr val="dk1"/>
              </a:buClr>
              <a:buSzPts val="900"/>
              <a:buFont typeface="Lexend"/>
              <a:buChar char="➢"/>
            </a:pPr>
            <a:r>
              <a:rPr lang="en" sz="900">
                <a:solidFill>
                  <a:schemeClr val="dk1"/>
                </a:solidFill>
                <a:latin typeface="Lexend"/>
                <a:ea typeface="Lexend"/>
                <a:cs typeface="Lexend"/>
                <a:sym typeface="Lexend"/>
              </a:rPr>
              <a:t>Adjusts assets (e.g., reduce tech by 5%).</a:t>
            </a:r>
            <a:endParaRPr sz="900">
              <a:solidFill>
                <a:schemeClr val="dk1"/>
              </a:solidFill>
              <a:latin typeface="Lexend"/>
              <a:ea typeface="Lexend"/>
              <a:cs typeface="Lexend"/>
              <a:sym typeface="Lexend"/>
            </a:endParaRPr>
          </a:p>
          <a:p>
            <a:pPr indent="-285750" lvl="1" marL="685800" rtl="0" algn="l">
              <a:lnSpc>
                <a:spcPct val="115000"/>
              </a:lnSpc>
              <a:spcBef>
                <a:spcPts val="0"/>
              </a:spcBef>
              <a:spcAft>
                <a:spcPts val="0"/>
              </a:spcAft>
              <a:buClr>
                <a:schemeClr val="dk1"/>
              </a:buClr>
              <a:buSzPts val="900"/>
              <a:buFont typeface="Lexend"/>
              <a:buChar char="➢"/>
            </a:pPr>
            <a:r>
              <a:rPr lang="en" sz="900">
                <a:solidFill>
                  <a:schemeClr val="dk1"/>
                </a:solidFill>
                <a:latin typeface="Lexend"/>
                <a:ea typeface="Lexend"/>
                <a:cs typeface="Lexend"/>
                <a:sym typeface="Lexend"/>
              </a:rPr>
              <a:t>Ensures trust using </a:t>
            </a:r>
            <a:r>
              <a:rPr b="1" lang="en" sz="900">
                <a:solidFill>
                  <a:schemeClr val="dk1"/>
                </a:solidFill>
                <a:latin typeface="Lexend"/>
                <a:ea typeface="Lexend"/>
                <a:cs typeface="Lexend"/>
                <a:sym typeface="Lexend"/>
              </a:rPr>
              <a:t>UPTIQ Agentic AI.</a:t>
            </a:r>
            <a:endParaRPr b="1" sz="900">
              <a:solidFill>
                <a:schemeClr val="dk1"/>
              </a:solidFill>
              <a:latin typeface="Lexend"/>
              <a:ea typeface="Lexend"/>
              <a:cs typeface="Lexend"/>
              <a:sym typeface="Lexend"/>
            </a:endParaRPr>
          </a:p>
          <a:p>
            <a:pPr indent="-285750" lvl="0" marL="342900" rtl="0" algn="l">
              <a:lnSpc>
                <a:spcPct val="115000"/>
              </a:lnSpc>
              <a:spcBef>
                <a:spcPts val="0"/>
              </a:spcBef>
              <a:spcAft>
                <a:spcPts val="0"/>
              </a:spcAft>
              <a:buClr>
                <a:schemeClr val="dk1"/>
              </a:buClr>
              <a:buSzPts val="900"/>
              <a:buFont typeface="Lexend"/>
              <a:buChar char="❖"/>
            </a:pPr>
            <a:r>
              <a:rPr b="1" lang="en" sz="900">
                <a:solidFill>
                  <a:schemeClr val="dk1"/>
                </a:solidFill>
                <a:latin typeface="Lexend"/>
                <a:ea typeface="Lexend"/>
                <a:cs typeface="Lexend"/>
                <a:sym typeface="Lexend"/>
              </a:rPr>
              <a:t>Behavioral Analysis</a:t>
            </a:r>
            <a:endParaRPr b="1" sz="900">
              <a:solidFill>
                <a:schemeClr val="dk1"/>
              </a:solidFill>
              <a:latin typeface="Lexend"/>
              <a:ea typeface="Lexend"/>
              <a:cs typeface="Lexend"/>
              <a:sym typeface="Lexend"/>
            </a:endParaRPr>
          </a:p>
          <a:p>
            <a:pPr indent="-285750" lvl="1" marL="685800" rtl="0" algn="l">
              <a:lnSpc>
                <a:spcPct val="115000"/>
              </a:lnSpc>
              <a:spcBef>
                <a:spcPts val="0"/>
              </a:spcBef>
              <a:spcAft>
                <a:spcPts val="0"/>
              </a:spcAft>
              <a:buClr>
                <a:schemeClr val="dk1"/>
              </a:buClr>
              <a:buSzPts val="900"/>
              <a:buFont typeface="Lexend"/>
              <a:buChar char="➢"/>
            </a:pPr>
            <a:r>
              <a:rPr lang="en" sz="900">
                <a:solidFill>
                  <a:schemeClr val="dk1"/>
                </a:solidFill>
                <a:latin typeface="Lexend"/>
                <a:ea typeface="Lexend"/>
                <a:cs typeface="Lexend"/>
                <a:sym typeface="Lexend"/>
              </a:rPr>
              <a:t>Evaluates trading habits and updates clusters with K-Means.</a:t>
            </a:r>
            <a:endParaRPr sz="900">
              <a:solidFill>
                <a:schemeClr val="dk1"/>
              </a:solidFill>
              <a:latin typeface="Lexend"/>
              <a:ea typeface="Lexend"/>
              <a:cs typeface="Lexend"/>
              <a:sym typeface="Lexend"/>
            </a:endParaRPr>
          </a:p>
          <a:p>
            <a:pPr indent="-285750" lvl="1" marL="685800" rtl="0" algn="l">
              <a:lnSpc>
                <a:spcPct val="115000"/>
              </a:lnSpc>
              <a:spcBef>
                <a:spcPts val="0"/>
              </a:spcBef>
              <a:spcAft>
                <a:spcPts val="0"/>
              </a:spcAft>
              <a:buClr>
                <a:schemeClr val="dk1"/>
              </a:buClr>
              <a:buSzPts val="900"/>
              <a:buFont typeface="Lexend"/>
              <a:buChar char="➢"/>
            </a:pPr>
            <a:r>
              <a:rPr lang="en" sz="900">
                <a:solidFill>
                  <a:schemeClr val="dk1"/>
                </a:solidFill>
                <a:latin typeface="Lexend"/>
                <a:ea typeface="Lexend"/>
                <a:cs typeface="Lexend"/>
                <a:sym typeface="Lexend"/>
              </a:rPr>
              <a:t>Recommends stock picks (e.g., TSLA) via </a:t>
            </a:r>
            <a:r>
              <a:rPr b="1" lang="en" sz="900">
                <a:solidFill>
                  <a:schemeClr val="dk1"/>
                </a:solidFill>
                <a:latin typeface="Lexend"/>
                <a:ea typeface="Lexend"/>
                <a:cs typeface="Lexend"/>
                <a:sym typeface="Lexend"/>
              </a:rPr>
              <a:t>UPTIQ Agentic AI.</a:t>
            </a:r>
            <a:endParaRPr b="1" sz="900">
              <a:solidFill>
                <a:schemeClr val="dk1"/>
              </a:solidFill>
              <a:latin typeface="Lexend"/>
              <a:ea typeface="Lexend"/>
              <a:cs typeface="Lexend"/>
              <a:sym typeface="Lexend"/>
            </a:endParaRPr>
          </a:p>
          <a:p>
            <a:pPr indent="-285750" lvl="0" marL="342900" rtl="0" algn="l">
              <a:lnSpc>
                <a:spcPct val="115000"/>
              </a:lnSpc>
              <a:spcBef>
                <a:spcPts val="0"/>
              </a:spcBef>
              <a:spcAft>
                <a:spcPts val="0"/>
              </a:spcAft>
              <a:buClr>
                <a:schemeClr val="dk1"/>
              </a:buClr>
              <a:buSzPts val="900"/>
              <a:buFont typeface="Lexend"/>
              <a:buChar char="❖"/>
            </a:pPr>
            <a:r>
              <a:rPr b="1" lang="en" sz="900">
                <a:solidFill>
                  <a:schemeClr val="dk1"/>
                </a:solidFill>
                <a:latin typeface="Lexend"/>
                <a:ea typeface="Lexend"/>
                <a:cs typeface="Lexend"/>
                <a:sym typeface="Lexend"/>
              </a:rPr>
              <a:t>Investment Assistant</a:t>
            </a:r>
            <a:endParaRPr b="1" sz="900">
              <a:solidFill>
                <a:schemeClr val="dk1"/>
              </a:solidFill>
              <a:latin typeface="Lexend"/>
              <a:ea typeface="Lexend"/>
              <a:cs typeface="Lexend"/>
              <a:sym typeface="Lexend"/>
            </a:endParaRPr>
          </a:p>
          <a:p>
            <a:pPr indent="-285750" lvl="1" marL="685800" rtl="0" algn="l">
              <a:lnSpc>
                <a:spcPct val="115000"/>
              </a:lnSpc>
              <a:spcBef>
                <a:spcPts val="0"/>
              </a:spcBef>
              <a:spcAft>
                <a:spcPts val="0"/>
              </a:spcAft>
              <a:buClr>
                <a:schemeClr val="dk1"/>
              </a:buClr>
              <a:buSzPts val="900"/>
              <a:buFont typeface="Lexend"/>
              <a:buChar char="➢"/>
            </a:pPr>
            <a:r>
              <a:rPr lang="en" sz="900">
                <a:solidFill>
                  <a:schemeClr val="dk1"/>
                </a:solidFill>
                <a:latin typeface="Lexend"/>
                <a:ea typeface="Lexend"/>
                <a:cs typeface="Lexend"/>
                <a:sym typeface="Lexend"/>
              </a:rPr>
              <a:t>Gathers data via </a:t>
            </a:r>
            <a:r>
              <a:rPr b="1" lang="en" sz="900">
                <a:solidFill>
                  <a:schemeClr val="dk1"/>
                </a:solidFill>
                <a:latin typeface="Lexend"/>
                <a:ea typeface="Lexend"/>
                <a:cs typeface="Lexend"/>
                <a:sym typeface="Lexend"/>
              </a:rPr>
              <a:t>Alpha Vantage/XGBoost.</a:t>
            </a:r>
            <a:endParaRPr b="1" sz="900">
              <a:solidFill>
                <a:schemeClr val="dk1"/>
              </a:solidFill>
              <a:latin typeface="Lexend"/>
              <a:ea typeface="Lexend"/>
              <a:cs typeface="Lexend"/>
              <a:sym typeface="Lexend"/>
            </a:endParaRPr>
          </a:p>
          <a:p>
            <a:pPr indent="-285750" lvl="1" marL="685800" rtl="0" algn="l">
              <a:lnSpc>
                <a:spcPct val="115000"/>
              </a:lnSpc>
              <a:spcBef>
                <a:spcPts val="0"/>
              </a:spcBef>
              <a:spcAft>
                <a:spcPts val="0"/>
              </a:spcAft>
              <a:buClr>
                <a:schemeClr val="dk1"/>
              </a:buClr>
              <a:buSzPts val="900"/>
              <a:buFont typeface="Lexend"/>
              <a:buChar char="➢"/>
            </a:pPr>
            <a:r>
              <a:rPr lang="en" sz="900">
                <a:solidFill>
                  <a:schemeClr val="dk1"/>
                </a:solidFill>
                <a:latin typeface="Lexend"/>
                <a:ea typeface="Lexend"/>
                <a:cs typeface="Lexend"/>
                <a:sym typeface="Lexend"/>
              </a:rPr>
              <a:t>Customizes stock recommendations and adds market context.</a:t>
            </a:r>
            <a:endParaRPr sz="900">
              <a:solidFill>
                <a:schemeClr val="dk1"/>
              </a:solidFill>
              <a:latin typeface="Lexend"/>
              <a:ea typeface="Lexend"/>
              <a:cs typeface="Lexend"/>
              <a:sym typeface="Lexend"/>
            </a:endParaRPr>
          </a:p>
          <a:p>
            <a:pPr indent="-298450" lvl="1" marL="685800" rtl="0" algn="l">
              <a:lnSpc>
                <a:spcPct val="115000"/>
              </a:lnSpc>
              <a:spcBef>
                <a:spcPts val="0"/>
              </a:spcBef>
              <a:spcAft>
                <a:spcPts val="0"/>
              </a:spcAft>
              <a:buClr>
                <a:schemeClr val="dk1"/>
              </a:buClr>
              <a:buSzPts val="1100"/>
              <a:buChar char="➢"/>
            </a:pPr>
            <a:r>
              <a:rPr lang="en" sz="900">
                <a:solidFill>
                  <a:schemeClr val="dk1"/>
                </a:solidFill>
                <a:latin typeface="Lexend"/>
                <a:ea typeface="Lexend"/>
                <a:cs typeface="Lexend"/>
                <a:sym typeface="Lexend"/>
              </a:rPr>
              <a:t>Provides insights using </a:t>
            </a:r>
            <a:r>
              <a:rPr b="1" lang="en" sz="900">
                <a:solidFill>
                  <a:schemeClr val="dk1"/>
                </a:solidFill>
                <a:latin typeface="Lexend"/>
                <a:ea typeface="Lexend"/>
                <a:cs typeface="Lexend"/>
                <a:sym typeface="Lexend"/>
              </a:rPr>
              <a:t>UPTIQ RAG Model.</a:t>
            </a:r>
            <a:endParaRPr b="1" sz="900">
              <a:solidFill>
                <a:schemeClr val="dk1"/>
              </a:solidFill>
              <a:latin typeface="Lexend"/>
              <a:ea typeface="Lexend"/>
              <a:cs typeface="Lexend"/>
              <a:sym typeface="Lexend"/>
            </a:endParaRPr>
          </a:p>
          <a:p>
            <a:pPr indent="0" lvl="0" marL="0" rtl="0" algn="l">
              <a:lnSpc>
                <a:spcPct val="115000"/>
              </a:lnSpc>
              <a:spcBef>
                <a:spcPts val="1200"/>
              </a:spcBef>
              <a:spcAft>
                <a:spcPts val="0"/>
              </a:spcAft>
              <a:buNone/>
            </a:pPr>
            <a:r>
              <a:t/>
            </a:r>
            <a:endParaRPr sz="900">
              <a:solidFill>
                <a:schemeClr val="dk1"/>
              </a:solidFill>
              <a:latin typeface="Lexend"/>
              <a:ea typeface="Lexend"/>
              <a:cs typeface="Lexend"/>
              <a:sym typeface="Lexend"/>
            </a:endParaRPr>
          </a:p>
          <a:p>
            <a:pPr indent="0" lvl="0" marL="0" rtl="0" algn="l">
              <a:lnSpc>
                <a:spcPct val="115000"/>
              </a:lnSpc>
              <a:spcBef>
                <a:spcPts val="1200"/>
              </a:spcBef>
              <a:spcAft>
                <a:spcPts val="0"/>
              </a:spcAft>
              <a:buNone/>
            </a:pPr>
            <a:r>
              <a:t/>
            </a:r>
            <a:endParaRPr sz="900">
              <a:solidFill>
                <a:schemeClr val="dk1"/>
              </a:solidFill>
              <a:latin typeface="Lexend"/>
              <a:ea typeface="Lexend"/>
              <a:cs typeface="Lexend"/>
              <a:sym typeface="Lexend"/>
            </a:endParaRPr>
          </a:p>
          <a:p>
            <a:pPr indent="0" lvl="0" marL="457200" rtl="0" algn="l">
              <a:lnSpc>
                <a:spcPct val="115000"/>
              </a:lnSpc>
              <a:spcBef>
                <a:spcPts val="1200"/>
              </a:spcBef>
              <a:spcAft>
                <a:spcPts val="0"/>
              </a:spcAft>
              <a:buNone/>
            </a:pPr>
            <a:r>
              <a:t/>
            </a:r>
            <a:endParaRPr sz="900">
              <a:solidFill>
                <a:schemeClr val="dk1"/>
              </a:solidFill>
              <a:latin typeface="Lexend"/>
              <a:ea typeface="Lexend"/>
              <a:cs typeface="Lexend"/>
              <a:sym typeface="Lexend"/>
            </a:endParaRPr>
          </a:p>
          <a:p>
            <a:pPr indent="0" lvl="0" marL="0" rtl="0" algn="l">
              <a:lnSpc>
                <a:spcPct val="115000"/>
              </a:lnSpc>
              <a:spcBef>
                <a:spcPts val="1200"/>
              </a:spcBef>
              <a:spcAft>
                <a:spcPts val="0"/>
              </a:spcAft>
              <a:buNone/>
            </a:pPr>
            <a:r>
              <a:t/>
            </a:r>
            <a:endParaRPr sz="900">
              <a:solidFill>
                <a:schemeClr val="dk1"/>
              </a:solidFill>
              <a:latin typeface="Lexend"/>
              <a:ea typeface="Lexend"/>
              <a:cs typeface="Lexend"/>
              <a:sym typeface="Lexend"/>
            </a:endParaRPr>
          </a:p>
          <a:p>
            <a:pPr indent="0" lvl="0" marL="457200" rtl="0" algn="l">
              <a:lnSpc>
                <a:spcPct val="115000"/>
              </a:lnSpc>
              <a:spcBef>
                <a:spcPts val="1200"/>
              </a:spcBef>
              <a:spcAft>
                <a:spcPts val="0"/>
              </a:spcAft>
              <a:buClr>
                <a:schemeClr val="dk1"/>
              </a:buClr>
              <a:buSzPts val="1100"/>
              <a:buFont typeface="Arial"/>
              <a:buNone/>
            </a:pPr>
            <a:r>
              <a:t/>
            </a:r>
            <a:endParaRPr sz="900">
              <a:solidFill>
                <a:schemeClr val="dk1"/>
              </a:solidFill>
              <a:latin typeface="Lexend"/>
              <a:ea typeface="Lexend"/>
              <a:cs typeface="Lexend"/>
              <a:sym typeface="Lexend"/>
            </a:endParaRPr>
          </a:p>
          <a:p>
            <a:pPr indent="0" lvl="0" marL="0" rtl="0" algn="l">
              <a:lnSpc>
                <a:spcPct val="115000"/>
              </a:lnSpc>
              <a:spcBef>
                <a:spcPts val="1200"/>
              </a:spcBef>
              <a:spcAft>
                <a:spcPts val="0"/>
              </a:spcAft>
              <a:buNone/>
            </a:pPr>
            <a:br>
              <a:rPr lang="en" sz="900">
                <a:solidFill>
                  <a:schemeClr val="dk1"/>
                </a:solidFill>
                <a:latin typeface="Lexend"/>
                <a:ea typeface="Lexend"/>
                <a:cs typeface="Lexend"/>
                <a:sym typeface="Lexend"/>
              </a:rPr>
            </a:br>
            <a:endParaRPr sz="900">
              <a:solidFill>
                <a:schemeClr val="dk1"/>
              </a:solidFill>
              <a:latin typeface="Lexend"/>
              <a:ea typeface="Lexend"/>
              <a:cs typeface="Lexend"/>
              <a:sym typeface="Lexend"/>
            </a:endParaRPr>
          </a:p>
          <a:p>
            <a:pPr indent="0" lvl="0" marL="0" rtl="0" algn="l">
              <a:lnSpc>
                <a:spcPct val="100000"/>
              </a:lnSpc>
              <a:spcBef>
                <a:spcPts val="1200"/>
              </a:spcBef>
              <a:spcAft>
                <a:spcPts val="1200"/>
              </a:spcAft>
              <a:buNone/>
            </a:pPr>
            <a:r>
              <a:t/>
            </a:r>
            <a:endParaRPr b="1" sz="900">
              <a:solidFill>
                <a:schemeClr val="dk1"/>
              </a:solidFill>
              <a:latin typeface="Lexend"/>
              <a:ea typeface="Lexend"/>
              <a:cs typeface="Lexend"/>
              <a:sym typeface="Lexen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2"/>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30" name="Google Shape;430;p52"/>
          <p:cNvSpPr txBox="1"/>
          <p:nvPr/>
        </p:nvSpPr>
        <p:spPr>
          <a:xfrm>
            <a:off x="500575" y="235575"/>
            <a:ext cx="80811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Outfit ExtraBold"/>
                <a:ea typeface="Outfit ExtraBold"/>
                <a:cs typeface="Outfit ExtraBold"/>
                <a:sym typeface="Outfit ExtraBold"/>
              </a:rPr>
              <a:t>Future Objectives</a:t>
            </a:r>
            <a:endParaRPr sz="1000">
              <a:solidFill>
                <a:schemeClr val="dk1"/>
              </a:solidFill>
              <a:latin typeface="Impact"/>
              <a:ea typeface="Impact"/>
              <a:cs typeface="Impact"/>
              <a:sym typeface="Impact"/>
            </a:endParaRPr>
          </a:p>
        </p:txBody>
      </p:sp>
      <p:sp>
        <p:nvSpPr>
          <p:cNvPr id="431" name="Google Shape;431;p52"/>
          <p:cNvSpPr txBox="1"/>
          <p:nvPr/>
        </p:nvSpPr>
        <p:spPr>
          <a:xfrm>
            <a:off x="652975" y="1239675"/>
            <a:ext cx="8081100" cy="39651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b="1" lang="en" sz="1200">
                <a:solidFill>
                  <a:schemeClr val="dk1"/>
                </a:solidFill>
                <a:latin typeface="Lexend"/>
                <a:ea typeface="Lexend"/>
                <a:cs typeface="Lexend"/>
                <a:sym typeface="Lexend"/>
              </a:rPr>
              <a:t>Expand Data Sources Globally</a:t>
            </a:r>
            <a:br>
              <a:rPr b="1" lang="en" sz="1200">
                <a:solidFill>
                  <a:schemeClr val="dk1"/>
                </a:solidFill>
                <a:latin typeface="Lexend"/>
                <a:ea typeface="Lexend"/>
                <a:cs typeface="Lexend"/>
                <a:sym typeface="Lexend"/>
              </a:rPr>
            </a:br>
            <a:r>
              <a:rPr lang="en" sz="1100">
                <a:solidFill>
                  <a:schemeClr val="dk1"/>
                </a:solidFill>
                <a:latin typeface="Lexend"/>
                <a:ea typeface="Lexend"/>
                <a:cs typeface="Lexend"/>
                <a:sym typeface="Lexend"/>
              </a:rPr>
              <a:t> Integrate international market data using APIs like Quandl and FRED for diversified insights.</a:t>
            </a:r>
            <a:br>
              <a:rPr lang="en" sz="1100">
                <a:solidFill>
                  <a:schemeClr val="dk1"/>
                </a:solidFill>
                <a:latin typeface="Lexend"/>
                <a:ea typeface="Lexend"/>
                <a:cs typeface="Lexend"/>
                <a:sym typeface="Lexend"/>
              </a:rPr>
            </a:br>
            <a:endParaRPr sz="1100">
              <a:solidFill>
                <a:schemeClr val="dk1"/>
              </a:solidFill>
              <a:latin typeface="Lexend"/>
              <a:ea typeface="Lexend"/>
              <a:cs typeface="Lexend"/>
              <a:sym typeface="Lexend"/>
            </a:endParaRPr>
          </a:p>
          <a:p>
            <a:pPr indent="-298450" lvl="0" marL="457200" rtl="0" algn="l">
              <a:lnSpc>
                <a:spcPct val="115000"/>
              </a:lnSpc>
              <a:spcBef>
                <a:spcPts val="0"/>
              </a:spcBef>
              <a:spcAft>
                <a:spcPts val="0"/>
              </a:spcAft>
              <a:buClr>
                <a:schemeClr val="dk1"/>
              </a:buClr>
              <a:buSzPts val="1100"/>
              <a:buChar char="●"/>
            </a:pPr>
            <a:r>
              <a:rPr b="1" lang="en" sz="1200">
                <a:solidFill>
                  <a:schemeClr val="dk1"/>
                </a:solidFill>
                <a:latin typeface="Lexend"/>
                <a:ea typeface="Lexend"/>
                <a:cs typeface="Lexend"/>
                <a:sym typeface="Lexend"/>
              </a:rPr>
              <a:t>Enhance AI Model Accuracy</a:t>
            </a:r>
            <a:br>
              <a:rPr b="1" lang="en" sz="1100">
                <a:solidFill>
                  <a:schemeClr val="dk1"/>
                </a:solidFill>
                <a:latin typeface="Lexend"/>
                <a:ea typeface="Lexend"/>
                <a:cs typeface="Lexend"/>
                <a:sym typeface="Lexend"/>
              </a:rPr>
            </a:br>
            <a:r>
              <a:rPr lang="en" sz="1100">
                <a:solidFill>
                  <a:schemeClr val="dk1"/>
                </a:solidFill>
                <a:latin typeface="Lexend"/>
                <a:ea typeface="Lexend"/>
                <a:cs typeface="Lexend"/>
                <a:sym typeface="Lexend"/>
              </a:rPr>
              <a:t> Improve prediction reliability with explainable AI using advanced models like XGBoost and LSTMs.</a:t>
            </a:r>
            <a:br>
              <a:rPr lang="en" sz="1100">
                <a:solidFill>
                  <a:schemeClr val="dk1"/>
                </a:solidFill>
                <a:latin typeface="Lexend"/>
                <a:ea typeface="Lexend"/>
                <a:cs typeface="Lexend"/>
                <a:sym typeface="Lexend"/>
              </a:rPr>
            </a:br>
            <a:endParaRPr sz="1100">
              <a:solidFill>
                <a:schemeClr val="dk1"/>
              </a:solidFill>
              <a:latin typeface="Lexend"/>
              <a:ea typeface="Lexend"/>
              <a:cs typeface="Lexend"/>
              <a:sym typeface="Lexend"/>
            </a:endParaRPr>
          </a:p>
          <a:p>
            <a:pPr indent="-298450" lvl="0" marL="457200" rtl="0" algn="l">
              <a:lnSpc>
                <a:spcPct val="115000"/>
              </a:lnSpc>
              <a:spcBef>
                <a:spcPts val="0"/>
              </a:spcBef>
              <a:spcAft>
                <a:spcPts val="0"/>
              </a:spcAft>
              <a:buClr>
                <a:schemeClr val="dk1"/>
              </a:buClr>
              <a:buSzPts val="1100"/>
              <a:buChar char="●"/>
            </a:pPr>
            <a:r>
              <a:rPr b="1" lang="en" sz="1200">
                <a:solidFill>
                  <a:schemeClr val="dk1"/>
                </a:solidFill>
                <a:latin typeface="Lexend"/>
                <a:ea typeface="Lexend"/>
                <a:cs typeface="Lexend"/>
                <a:sym typeface="Lexend"/>
              </a:rPr>
              <a:t>Support Diverse Asset Classes</a:t>
            </a:r>
            <a:br>
              <a:rPr b="1" lang="en" sz="1100">
                <a:solidFill>
                  <a:schemeClr val="dk1"/>
                </a:solidFill>
                <a:latin typeface="Lexend"/>
                <a:ea typeface="Lexend"/>
                <a:cs typeface="Lexend"/>
                <a:sym typeface="Lexend"/>
              </a:rPr>
            </a:br>
            <a:r>
              <a:rPr lang="en" sz="1100">
                <a:solidFill>
                  <a:schemeClr val="dk1"/>
                </a:solidFill>
                <a:latin typeface="Lexend"/>
                <a:ea typeface="Lexend"/>
                <a:cs typeface="Lexend"/>
                <a:sym typeface="Lexend"/>
              </a:rPr>
              <a:t> Enable investments in cryptocurrencies, REITs, and commodities for comprehensive portfolio management.</a:t>
            </a:r>
            <a:br>
              <a:rPr lang="en" sz="1100">
                <a:solidFill>
                  <a:schemeClr val="dk1"/>
                </a:solidFill>
                <a:latin typeface="Lexend"/>
                <a:ea typeface="Lexend"/>
                <a:cs typeface="Lexend"/>
                <a:sym typeface="Lexend"/>
              </a:rPr>
            </a:br>
            <a:endParaRPr sz="1100">
              <a:solidFill>
                <a:schemeClr val="dk1"/>
              </a:solidFill>
              <a:latin typeface="Lexend"/>
              <a:ea typeface="Lexend"/>
              <a:cs typeface="Lexend"/>
              <a:sym typeface="Lexend"/>
            </a:endParaRPr>
          </a:p>
          <a:p>
            <a:pPr indent="-298450" lvl="0" marL="457200" rtl="0" algn="l">
              <a:lnSpc>
                <a:spcPct val="115000"/>
              </a:lnSpc>
              <a:spcBef>
                <a:spcPts val="0"/>
              </a:spcBef>
              <a:spcAft>
                <a:spcPts val="0"/>
              </a:spcAft>
              <a:buClr>
                <a:schemeClr val="dk1"/>
              </a:buClr>
              <a:buSzPts val="1100"/>
              <a:buChar char="●"/>
            </a:pPr>
            <a:r>
              <a:rPr b="1" lang="en" sz="1200">
                <a:solidFill>
                  <a:schemeClr val="dk1"/>
                </a:solidFill>
                <a:latin typeface="Lexend"/>
                <a:ea typeface="Lexend"/>
                <a:cs typeface="Lexend"/>
                <a:sym typeface="Lexend"/>
              </a:rPr>
              <a:t>Hyper-Personalize User Experience</a:t>
            </a:r>
            <a:br>
              <a:rPr b="1" lang="en" sz="1100">
                <a:solidFill>
                  <a:schemeClr val="dk1"/>
                </a:solidFill>
                <a:latin typeface="Lexend"/>
                <a:ea typeface="Lexend"/>
                <a:cs typeface="Lexend"/>
                <a:sym typeface="Lexend"/>
              </a:rPr>
            </a:br>
            <a:r>
              <a:rPr lang="en" sz="1100">
                <a:solidFill>
                  <a:schemeClr val="dk1"/>
                </a:solidFill>
                <a:latin typeface="Lexend"/>
                <a:ea typeface="Lexend"/>
                <a:cs typeface="Lexend"/>
                <a:sym typeface="Lexend"/>
              </a:rPr>
              <a:t> Offer AI-driven dashboards tailored to individual goals and risk profiles, adding gamified challenges for engagement.</a:t>
            </a:r>
            <a:br>
              <a:rPr lang="en" sz="1100">
                <a:solidFill>
                  <a:schemeClr val="dk1"/>
                </a:solidFill>
                <a:latin typeface="Lexend"/>
                <a:ea typeface="Lexend"/>
                <a:cs typeface="Lexend"/>
                <a:sym typeface="Lexend"/>
              </a:rPr>
            </a:br>
            <a:endParaRPr sz="1100">
              <a:solidFill>
                <a:schemeClr val="dk1"/>
              </a:solidFill>
              <a:latin typeface="Lexend"/>
              <a:ea typeface="Lexend"/>
              <a:cs typeface="Lexend"/>
              <a:sym typeface="Lexend"/>
            </a:endParaRPr>
          </a:p>
          <a:p>
            <a:pPr indent="-298450" lvl="0" marL="457200" rtl="0" algn="l">
              <a:lnSpc>
                <a:spcPct val="115000"/>
              </a:lnSpc>
              <a:spcBef>
                <a:spcPts val="0"/>
              </a:spcBef>
              <a:spcAft>
                <a:spcPts val="0"/>
              </a:spcAft>
              <a:buClr>
                <a:schemeClr val="dk1"/>
              </a:buClr>
              <a:buSzPts val="1100"/>
              <a:buChar char="●"/>
            </a:pPr>
            <a:r>
              <a:rPr b="1" lang="en" sz="1200">
                <a:solidFill>
                  <a:schemeClr val="dk1"/>
                </a:solidFill>
                <a:latin typeface="Lexend"/>
                <a:ea typeface="Lexend"/>
                <a:cs typeface="Lexend"/>
                <a:sym typeface="Lexend"/>
              </a:rPr>
              <a:t>Implement Real-Time Stress Testing</a:t>
            </a:r>
            <a:br>
              <a:rPr b="1" lang="en" sz="1100">
                <a:solidFill>
                  <a:schemeClr val="dk1"/>
                </a:solidFill>
                <a:latin typeface="Lexend"/>
                <a:ea typeface="Lexend"/>
                <a:cs typeface="Lexend"/>
                <a:sym typeface="Lexend"/>
              </a:rPr>
            </a:br>
            <a:r>
              <a:rPr lang="en" sz="1100">
                <a:solidFill>
                  <a:schemeClr val="dk1"/>
                </a:solidFill>
                <a:latin typeface="Lexend"/>
                <a:ea typeface="Lexend"/>
                <a:cs typeface="Lexend"/>
                <a:sym typeface="Lexend"/>
              </a:rPr>
              <a:t> Simulate market shocks and economic scenarios to provide proactive risk management strategies.</a:t>
            </a:r>
            <a:br>
              <a:rPr lang="en" sz="1100">
                <a:solidFill>
                  <a:schemeClr val="dk1"/>
                </a:solidFill>
                <a:latin typeface="Lexend"/>
                <a:ea typeface="Lexend"/>
                <a:cs typeface="Lexend"/>
                <a:sym typeface="Lexend"/>
              </a:rPr>
            </a:br>
            <a:endParaRPr sz="1100">
              <a:solidFill>
                <a:schemeClr val="dk1"/>
              </a:solidFill>
              <a:latin typeface="Lexend"/>
              <a:ea typeface="Lexend"/>
              <a:cs typeface="Lexend"/>
              <a:sym typeface="Lexend"/>
            </a:endParaRPr>
          </a:p>
          <a:p>
            <a:pPr indent="-298450" lvl="0" marL="457200" rtl="0" algn="l">
              <a:lnSpc>
                <a:spcPct val="115000"/>
              </a:lnSpc>
              <a:spcBef>
                <a:spcPts val="0"/>
              </a:spcBef>
              <a:spcAft>
                <a:spcPts val="0"/>
              </a:spcAft>
              <a:buClr>
                <a:schemeClr val="dk1"/>
              </a:buClr>
              <a:buSzPts val="1100"/>
              <a:buChar char="●"/>
            </a:pPr>
            <a:r>
              <a:rPr b="1" lang="en" sz="1200">
                <a:solidFill>
                  <a:schemeClr val="dk1"/>
                </a:solidFill>
                <a:latin typeface="Lexend"/>
                <a:ea typeface="Lexend"/>
                <a:cs typeface="Lexend"/>
                <a:sym typeface="Lexend"/>
              </a:rPr>
              <a:t>Introduce AI-Driven Tax Optimization</a:t>
            </a:r>
            <a:br>
              <a:rPr b="1" lang="en" sz="1100">
                <a:solidFill>
                  <a:schemeClr val="dk1"/>
                </a:solidFill>
                <a:latin typeface="Lexend"/>
                <a:ea typeface="Lexend"/>
                <a:cs typeface="Lexend"/>
                <a:sym typeface="Lexend"/>
              </a:rPr>
            </a:br>
            <a:r>
              <a:rPr lang="en" sz="1100">
                <a:solidFill>
                  <a:schemeClr val="dk1"/>
                </a:solidFill>
                <a:latin typeface="Lexend"/>
                <a:ea typeface="Lexend"/>
                <a:cs typeface="Lexend"/>
                <a:sym typeface="Lexend"/>
              </a:rPr>
              <a:t> Analyze gains using tax data APIs and recommend tax-efficient strategies to maximize user savings.</a:t>
            </a:r>
            <a:br>
              <a:rPr lang="en" sz="1100">
                <a:solidFill>
                  <a:schemeClr val="dk1"/>
                </a:solidFill>
                <a:latin typeface="Lexend"/>
                <a:ea typeface="Lexend"/>
                <a:cs typeface="Lexend"/>
                <a:sym typeface="Lexend"/>
              </a:rPr>
            </a:br>
            <a:endParaRPr b="1" sz="1100">
              <a:solidFill>
                <a:schemeClr val="dk1"/>
              </a:solidFill>
              <a:latin typeface="Lexend"/>
              <a:ea typeface="Lexend"/>
              <a:cs typeface="Lexend"/>
              <a:sym typeface="Lexe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53" name="Google Shape;153;p27"/>
          <p:cNvSpPr txBox="1"/>
          <p:nvPr/>
        </p:nvSpPr>
        <p:spPr>
          <a:xfrm>
            <a:off x="500575" y="235575"/>
            <a:ext cx="80811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Outfit ExtraBold"/>
                <a:ea typeface="Outfit ExtraBold"/>
                <a:cs typeface="Outfit ExtraBold"/>
                <a:sym typeface="Outfit ExtraBold"/>
              </a:rPr>
              <a:t>Innovation (Showstopper)</a:t>
            </a:r>
            <a:endParaRPr sz="2600">
              <a:solidFill>
                <a:schemeClr val="dk1"/>
              </a:solidFill>
              <a:latin typeface="Outfit ExtraBold"/>
              <a:ea typeface="Outfit ExtraBold"/>
              <a:cs typeface="Outfit ExtraBold"/>
              <a:sym typeface="Outfit ExtraBold"/>
            </a:endParaRPr>
          </a:p>
        </p:txBody>
      </p:sp>
      <p:pic>
        <p:nvPicPr>
          <p:cNvPr id="154" name="Google Shape;154;p27" title="Innovation.png"/>
          <p:cNvPicPr preferRelativeResize="0"/>
          <p:nvPr/>
        </p:nvPicPr>
        <p:blipFill>
          <a:blip r:embed="rId4">
            <a:alphaModFix/>
          </a:blip>
          <a:stretch>
            <a:fillRect/>
          </a:stretch>
        </p:blipFill>
        <p:spPr>
          <a:xfrm>
            <a:off x="627300" y="1221875"/>
            <a:ext cx="7656477" cy="36410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64" name="Google Shape;164;p28"/>
          <p:cNvSpPr txBox="1"/>
          <p:nvPr/>
        </p:nvSpPr>
        <p:spPr>
          <a:xfrm>
            <a:off x="500575" y="235575"/>
            <a:ext cx="80811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Outfit ExtraBold"/>
                <a:ea typeface="Outfit ExtraBold"/>
                <a:cs typeface="Outfit ExtraBold"/>
                <a:sym typeface="Outfit ExtraBold"/>
              </a:rPr>
              <a:t>Innovation (Showstopper)</a:t>
            </a:r>
            <a:endParaRPr sz="2600">
              <a:solidFill>
                <a:schemeClr val="dk1"/>
              </a:solidFill>
              <a:latin typeface="Outfit ExtraBold"/>
              <a:ea typeface="Outfit ExtraBold"/>
              <a:cs typeface="Outfit ExtraBold"/>
              <a:sym typeface="Outfit ExtraBold"/>
            </a:endParaRPr>
          </a:p>
        </p:txBody>
      </p:sp>
      <p:sp>
        <p:nvSpPr>
          <p:cNvPr id="165" name="Google Shape;165;p28"/>
          <p:cNvSpPr txBox="1"/>
          <p:nvPr/>
        </p:nvSpPr>
        <p:spPr>
          <a:xfrm>
            <a:off x="737375" y="1428750"/>
            <a:ext cx="7410900" cy="347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300">
                <a:solidFill>
                  <a:schemeClr val="dk1"/>
                </a:solidFill>
                <a:latin typeface="Lexend Medium"/>
                <a:ea typeface="Lexend Medium"/>
                <a:cs typeface="Lexend Medium"/>
                <a:sym typeface="Lexend Medium"/>
              </a:rPr>
              <a:t>Real-Time Stock Insights Using UPTIQ AI:</a:t>
            </a:r>
            <a:endParaRPr sz="1300">
              <a:solidFill>
                <a:schemeClr val="dk1"/>
              </a:solidFill>
              <a:latin typeface="Lexend Medium"/>
              <a:ea typeface="Lexend Medium"/>
              <a:cs typeface="Lexend Medium"/>
              <a:sym typeface="Lexend Medium"/>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Lexend Medium"/>
                <a:ea typeface="Lexend Medium"/>
                <a:cs typeface="Lexend Medium"/>
                <a:sym typeface="Lexend Medium"/>
              </a:rPr>
              <a:t>Data Collection:</a:t>
            </a:r>
            <a:endParaRPr sz="1100">
              <a:solidFill>
                <a:schemeClr val="dk1"/>
              </a:solidFill>
              <a:latin typeface="Lexend Medium"/>
              <a:ea typeface="Lexend Medium"/>
              <a:cs typeface="Lexend Medium"/>
              <a:sym typeface="Lexend Medium"/>
            </a:endParaRPr>
          </a:p>
          <a:p>
            <a:pPr indent="0" lvl="0" marL="0" rtl="0" algn="l">
              <a:lnSpc>
                <a:spcPct val="115000"/>
              </a:lnSpc>
              <a:spcBef>
                <a:spcPts val="200"/>
              </a:spcBef>
              <a:spcAft>
                <a:spcPts val="0"/>
              </a:spcAft>
              <a:buNone/>
            </a:pPr>
            <a:r>
              <a:rPr lang="en" sz="1100">
                <a:solidFill>
                  <a:schemeClr val="dk1"/>
                </a:solidFill>
                <a:latin typeface="Lexend Medium"/>
                <a:ea typeface="Lexend Medium"/>
                <a:cs typeface="Lexend Medium"/>
                <a:sym typeface="Lexend Medium"/>
              </a:rPr>
              <a:t>Use UPTIQ's Market Data API to fetch real-time stock data, including historical prices, market indices, sectors, and individual stock data. You can set up API calls to retrieve:</a:t>
            </a:r>
            <a:endParaRPr sz="1100">
              <a:solidFill>
                <a:schemeClr val="dk1"/>
              </a:solidFill>
              <a:latin typeface="Lexend Medium"/>
              <a:ea typeface="Lexend Medium"/>
              <a:cs typeface="Lexend Medium"/>
              <a:sym typeface="Lexend Medium"/>
            </a:endParaRPr>
          </a:p>
          <a:p>
            <a:pPr indent="-298450" lvl="1" marL="914400" rtl="0" algn="l">
              <a:lnSpc>
                <a:spcPct val="115000"/>
              </a:lnSpc>
              <a:spcBef>
                <a:spcPts val="0"/>
              </a:spcBef>
              <a:spcAft>
                <a:spcPts val="0"/>
              </a:spcAft>
              <a:buClr>
                <a:schemeClr val="dk1"/>
              </a:buClr>
              <a:buSzPts val="1100"/>
              <a:buFont typeface="Lexend Medium"/>
              <a:buChar char="○"/>
            </a:pPr>
            <a:r>
              <a:rPr lang="en" sz="1100">
                <a:solidFill>
                  <a:schemeClr val="dk1"/>
                </a:solidFill>
                <a:latin typeface="Lexend Medium"/>
                <a:ea typeface="Lexend Medium"/>
                <a:cs typeface="Lexend Medium"/>
                <a:sym typeface="Lexend Medium"/>
              </a:rPr>
              <a:t>Stock prices</a:t>
            </a:r>
            <a:endParaRPr sz="1100">
              <a:solidFill>
                <a:schemeClr val="dk1"/>
              </a:solidFill>
              <a:latin typeface="Lexend Medium"/>
              <a:ea typeface="Lexend Medium"/>
              <a:cs typeface="Lexend Medium"/>
              <a:sym typeface="Lexend Medium"/>
            </a:endParaRPr>
          </a:p>
          <a:p>
            <a:pPr indent="-298450" lvl="1" marL="914400" rtl="0" algn="l">
              <a:lnSpc>
                <a:spcPct val="115000"/>
              </a:lnSpc>
              <a:spcBef>
                <a:spcPts val="0"/>
              </a:spcBef>
              <a:spcAft>
                <a:spcPts val="0"/>
              </a:spcAft>
              <a:buClr>
                <a:schemeClr val="dk1"/>
              </a:buClr>
              <a:buSzPts val="1100"/>
              <a:buFont typeface="Lexend Medium"/>
              <a:buChar char="○"/>
            </a:pPr>
            <a:r>
              <a:rPr lang="en" sz="1100">
                <a:solidFill>
                  <a:schemeClr val="dk1"/>
                </a:solidFill>
                <a:latin typeface="Lexend Medium"/>
                <a:ea typeface="Lexend Medium"/>
                <a:cs typeface="Lexend Medium"/>
                <a:sym typeface="Lexend Medium"/>
              </a:rPr>
              <a:t>Market indices</a:t>
            </a:r>
            <a:endParaRPr sz="1100">
              <a:solidFill>
                <a:schemeClr val="dk1"/>
              </a:solidFill>
              <a:latin typeface="Lexend Medium"/>
              <a:ea typeface="Lexend Medium"/>
              <a:cs typeface="Lexend Medium"/>
              <a:sym typeface="Lexend Medium"/>
            </a:endParaRPr>
          </a:p>
          <a:p>
            <a:pPr indent="-298450" lvl="1" marL="914400" rtl="0" algn="l">
              <a:lnSpc>
                <a:spcPct val="115000"/>
              </a:lnSpc>
              <a:spcBef>
                <a:spcPts val="0"/>
              </a:spcBef>
              <a:spcAft>
                <a:spcPts val="0"/>
              </a:spcAft>
              <a:buClr>
                <a:schemeClr val="dk1"/>
              </a:buClr>
              <a:buSzPts val="1100"/>
              <a:buFont typeface="Lexend Medium"/>
              <a:buChar char="○"/>
            </a:pPr>
            <a:r>
              <a:rPr lang="en" sz="1100">
                <a:solidFill>
                  <a:schemeClr val="dk1"/>
                </a:solidFill>
                <a:latin typeface="Lexend Medium"/>
                <a:ea typeface="Lexend Medium"/>
                <a:cs typeface="Lexend Medium"/>
                <a:sym typeface="Lexend Medium"/>
              </a:rPr>
              <a:t>Sector performance</a:t>
            </a:r>
            <a:endParaRPr sz="1100">
              <a:solidFill>
                <a:schemeClr val="dk1"/>
              </a:solidFill>
              <a:latin typeface="Lexend Medium"/>
              <a:ea typeface="Lexend Medium"/>
              <a:cs typeface="Lexend Medium"/>
              <a:sym typeface="Lexend Medium"/>
            </a:endParaRPr>
          </a:p>
          <a:p>
            <a:pPr indent="-298450" lvl="1" marL="914400" rtl="0" algn="l">
              <a:lnSpc>
                <a:spcPct val="115000"/>
              </a:lnSpc>
              <a:spcBef>
                <a:spcPts val="0"/>
              </a:spcBef>
              <a:spcAft>
                <a:spcPts val="0"/>
              </a:spcAft>
              <a:buClr>
                <a:schemeClr val="dk1"/>
              </a:buClr>
              <a:buSzPts val="1100"/>
              <a:buFont typeface="Lexend Medium"/>
              <a:buChar char="○"/>
            </a:pPr>
            <a:r>
              <a:rPr lang="en" sz="1100">
                <a:solidFill>
                  <a:schemeClr val="dk1"/>
                </a:solidFill>
                <a:latin typeface="Lexend Medium"/>
                <a:ea typeface="Lexend Medium"/>
                <a:cs typeface="Lexend Medium"/>
                <a:sym typeface="Lexend Medium"/>
              </a:rPr>
              <a:t>Historical price data for trend analysis</a:t>
            </a:r>
            <a:endParaRPr sz="1100">
              <a:solidFill>
                <a:schemeClr val="dk1"/>
              </a:solidFill>
              <a:latin typeface="Lexend Medium"/>
              <a:ea typeface="Lexend Medium"/>
              <a:cs typeface="Lexend Medium"/>
              <a:sym typeface="Lexend Medium"/>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Lexend Medium"/>
                <a:ea typeface="Lexend Medium"/>
                <a:cs typeface="Lexend Medium"/>
                <a:sym typeface="Lexend Medium"/>
              </a:rPr>
              <a:t>Model Deployment (XGBoost &amp; LSTM):</a:t>
            </a:r>
            <a:endParaRPr sz="1100">
              <a:solidFill>
                <a:schemeClr val="dk1"/>
              </a:solidFill>
              <a:latin typeface="Lexend Medium"/>
              <a:ea typeface="Lexend Medium"/>
              <a:cs typeface="Lexend Medium"/>
              <a:sym typeface="Lexend Medium"/>
            </a:endParaRPr>
          </a:p>
          <a:p>
            <a:pPr indent="0" lvl="0" marL="0" rtl="0" algn="l">
              <a:lnSpc>
                <a:spcPct val="115000"/>
              </a:lnSpc>
              <a:spcBef>
                <a:spcPts val="0"/>
              </a:spcBef>
              <a:spcAft>
                <a:spcPts val="0"/>
              </a:spcAft>
              <a:buNone/>
            </a:pPr>
            <a:r>
              <a:rPr lang="en" sz="1100">
                <a:solidFill>
                  <a:schemeClr val="dk1"/>
                </a:solidFill>
                <a:latin typeface="Lexend Medium"/>
                <a:ea typeface="Lexend Medium"/>
                <a:cs typeface="Lexend Medium"/>
                <a:sym typeface="Lexend Medium"/>
              </a:rPr>
              <a:t>UPTIQ’s Model Hub: You can deploy predictive models such as XGBoost and LSTM (Long Short-Term Memory) using UPTIQ’s Model Hub.</a:t>
            </a:r>
            <a:endParaRPr sz="1100">
              <a:solidFill>
                <a:schemeClr val="dk1"/>
              </a:solidFill>
              <a:latin typeface="Lexend Medium"/>
              <a:ea typeface="Lexend Medium"/>
              <a:cs typeface="Lexend Medium"/>
              <a:sym typeface="Lexend Medium"/>
            </a:endParaRPr>
          </a:p>
          <a:p>
            <a:pPr indent="-298450" lvl="1" marL="914400" rtl="0" algn="l">
              <a:lnSpc>
                <a:spcPct val="115000"/>
              </a:lnSpc>
              <a:spcBef>
                <a:spcPts val="0"/>
              </a:spcBef>
              <a:spcAft>
                <a:spcPts val="0"/>
              </a:spcAft>
              <a:buClr>
                <a:schemeClr val="dk1"/>
              </a:buClr>
              <a:buSzPts val="1100"/>
              <a:buFont typeface="Lexend Medium"/>
              <a:buAutoNum type="arabicPeriod"/>
            </a:pPr>
            <a:r>
              <a:rPr lang="en" sz="1100">
                <a:solidFill>
                  <a:schemeClr val="dk1"/>
                </a:solidFill>
                <a:latin typeface="Lexend Medium"/>
                <a:ea typeface="Lexend Medium"/>
                <a:cs typeface="Lexend Medium"/>
                <a:sym typeface="Lexend Medium"/>
              </a:rPr>
              <a:t>XGBoost will be used to analyze historical stock data and identify potential trends and patterns.</a:t>
            </a:r>
            <a:endParaRPr sz="1100">
              <a:solidFill>
                <a:schemeClr val="dk1"/>
              </a:solidFill>
              <a:latin typeface="Lexend Medium"/>
              <a:ea typeface="Lexend Medium"/>
              <a:cs typeface="Lexend Medium"/>
              <a:sym typeface="Lexend Medium"/>
            </a:endParaRPr>
          </a:p>
          <a:p>
            <a:pPr indent="-298450" lvl="1" marL="914400" rtl="0" algn="l">
              <a:lnSpc>
                <a:spcPct val="115000"/>
              </a:lnSpc>
              <a:spcBef>
                <a:spcPts val="0"/>
              </a:spcBef>
              <a:spcAft>
                <a:spcPts val="0"/>
              </a:spcAft>
              <a:buClr>
                <a:schemeClr val="dk1"/>
              </a:buClr>
              <a:buSzPts val="1100"/>
              <a:buFont typeface="Lexend Medium"/>
              <a:buAutoNum type="arabicPeriod"/>
            </a:pPr>
            <a:r>
              <a:rPr lang="en" sz="1100">
                <a:solidFill>
                  <a:schemeClr val="dk1"/>
                </a:solidFill>
                <a:latin typeface="Lexend Medium"/>
                <a:ea typeface="Lexend Medium"/>
                <a:cs typeface="Lexend Medium"/>
                <a:sym typeface="Lexend Medium"/>
              </a:rPr>
              <a:t>LSTM is ideal for time-series forecasting, predicting stock price movements over time.</a:t>
            </a:r>
            <a:endParaRPr sz="1100">
              <a:solidFill>
                <a:schemeClr val="dk1"/>
              </a:solidFill>
              <a:latin typeface="Lexend Medium"/>
              <a:ea typeface="Lexend Medium"/>
              <a:cs typeface="Lexend Medium"/>
              <a:sym typeface="Lexend Medium"/>
            </a:endParaRPr>
          </a:p>
          <a:p>
            <a:pPr indent="0" lvl="0" marL="0" rtl="0" algn="just">
              <a:spcBef>
                <a:spcPts val="1200"/>
              </a:spcBef>
              <a:spcAft>
                <a:spcPts val="0"/>
              </a:spcAft>
              <a:buNone/>
            </a:pPr>
            <a:r>
              <a:t/>
            </a:r>
            <a:endParaRPr sz="1300">
              <a:solidFill>
                <a:schemeClr val="dk1"/>
              </a:solidFill>
              <a:latin typeface="Lexend Medium"/>
              <a:ea typeface="Lexend Medium"/>
              <a:cs typeface="Lexend Medium"/>
              <a:sym typeface="Lexend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75" name="Google Shape;175;p29"/>
          <p:cNvSpPr txBox="1"/>
          <p:nvPr/>
        </p:nvSpPr>
        <p:spPr>
          <a:xfrm>
            <a:off x="500575" y="235575"/>
            <a:ext cx="80811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Outfit ExtraBold"/>
                <a:ea typeface="Outfit ExtraBold"/>
                <a:cs typeface="Outfit ExtraBold"/>
                <a:sym typeface="Outfit ExtraBold"/>
              </a:rPr>
              <a:t>Innovation (Showstopper)</a:t>
            </a:r>
            <a:endParaRPr sz="2600">
              <a:solidFill>
                <a:schemeClr val="dk1"/>
              </a:solidFill>
              <a:latin typeface="Outfit ExtraBold"/>
              <a:ea typeface="Outfit ExtraBold"/>
              <a:cs typeface="Outfit ExtraBold"/>
              <a:sym typeface="Outfit ExtraBold"/>
            </a:endParaRPr>
          </a:p>
        </p:txBody>
      </p:sp>
      <p:sp>
        <p:nvSpPr>
          <p:cNvPr id="176" name="Google Shape;176;p29"/>
          <p:cNvSpPr txBox="1"/>
          <p:nvPr/>
        </p:nvSpPr>
        <p:spPr>
          <a:xfrm>
            <a:off x="659100" y="1462125"/>
            <a:ext cx="7825800" cy="3021300"/>
          </a:xfrm>
          <a:prstGeom prst="rect">
            <a:avLst/>
          </a:prstGeom>
          <a:noFill/>
          <a:ln>
            <a:noFill/>
          </a:ln>
          <a:effectLst>
            <a:outerShdw blurRad="57150" rotWithShape="0" algn="bl" dir="5400000" dist="19050">
              <a:srgbClr val="000000">
                <a:alpha val="0"/>
              </a:srgbClr>
            </a:outerShdw>
          </a:effectLst>
        </p:spPr>
        <p:txBody>
          <a:bodyPr anchorCtr="0" anchor="t" bIns="91425" lIns="91425" spcFirstLastPara="1" rIns="91425" wrap="square" tIns="91425">
            <a:noAutofit/>
          </a:bodyPr>
          <a:lstStyle/>
          <a:p>
            <a:pPr indent="0" lvl="0" marL="0" rtl="0" algn="just">
              <a:lnSpc>
                <a:spcPct val="100000"/>
              </a:lnSpc>
              <a:spcBef>
                <a:spcPts val="1400"/>
              </a:spcBef>
              <a:spcAft>
                <a:spcPts val="0"/>
              </a:spcAft>
              <a:buNone/>
            </a:pPr>
            <a:r>
              <a:rPr b="1" lang="en" sz="1300">
                <a:solidFill>
                  <a:schemeClr val="dk1"/>
                </a:solidFill>
                <a:latin typeface="Lexend"/>
                <a:ea typeface="Lexend"/>
                <a:cs typeface="Lexend"/>
                <a:sym typeface="Lexend"/>
              </a:rPr>
              <a:t>Goal-Based Investment Planning Using UPTIQ AI:</a:t>
            </a:r>
            <a:endParaRPr b="1" sz="1300">
              <a:solidFill>
                <a:schemeClr val="dk1"/>
              </a:solidFill>
              <a:latin typeface="Lexend"/>
              <a:ea typeface="Lexend"/>
              <a:cs typeface="Lexend"/>
              <a:sym typeface="Lexend"/>
            </a:endParaRPr>
          </a:p>
          <a:p>
            <a:pPr indent="-298450" lvl="0" marL="457200" rtl="0" algn="just">
              <a:lnSpc>
                <a:spcPct val="100000"/>
              </a:lnSpc>
              <a:spcBef>
                <a:spcPts val="400"/>
              </a:spcBef>
              <a:spcAft>
                <a:spcPts val="0"/>
              </a:spcAft>
              <a:buClr>
                <a:schemeClr val="dk1"/>
              </a:buClr>
              <a:buSzPts val="1100"/>
              <a:buFont typeface="Lexend"/>
              <a:buAutoNum type="arabicPeriod"/>
            </a:pPr>
            <a:r>
              <a:rPr b="1" lang="en" sz="1100">
                <a:solidFill>
                  <a:schemeClr val="dk1"/>
                </a:solidFill>
                <a:latin typeface="Lexend"/>
                <a:ea typeface="Lexend"/>
                <a:cs typeface="Lexend"/>
                <a:sym typeface="Lexend"/>
              </a:rPr>
              <a:t>Financial Goal Setting:</a:t>
            </a:r>
            <a:endParaRPr b="1" sz="1100">
              <a:solidFill>
                <a:schemeClr val="dk1"/>
              </a:solidFill>
              <a:latin typeface="Lexend"/>
              <a:ea typeface="Lexend"/>
              <a:cs typeface="Lexend"/>
              <a:sym typeface="Lexend"/>
            </a:endParaRPr>
          </a:p>
          <a:p>
            <a:pPr indent="-298450" lvl="0" marL="914400" rtl="0" algn="just">
              <a:lnSpc>
                <a:spcPct val="100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User Input</a:t>
            </a:r>
            <a:r>
              <a:rPr lang="en" sz="1100">
                <a:solidFill>
                  <a:schemeClr val="dk1"/>
                </a:solidFill>
                <a:latin typeface="Lexend"/>
                <a:ea typeface="Lexend"/>
                <a:cs typeface="Lexend"/>
                <a:sym typeface="Lexend"/>
              </a:rPr>
              <a:t>: Users specify their financial goal (e.g., buying a house, saving for retirement), target amount (e.g., $200,000), and timeline (e.g., 10 years).</a:t>
            </a:r>
            <a:endParaRPr sz="1100">
              <a:solidFill>
                <a:schemeClr val="dk1"/>
              </a:solidFill>
              <a:latin typeface="Lexend"/>
              <a:ea typeface="Lexend"/>
              <a:cs typeface="Lexend"/>
              <a:sym typeface="Lexend"/>
            </a:endParaRPr>
          </a:p>
          <a:p>
            <a:pPr indent="-298450" lvl="0" marL="914400" rtl="0" algn="just">
              <a:lnSpc>
                <a:spcPct val="100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UPTIQ AI</a:t>
            </a:r>
            <a:r>
              <a:rPr lang="en" sz="1100">
                <a:solidFill>
                  <a:schemeClr val="dk1"/>
                </a:solidFill>
                <a:latin typeface="Lexend"/>
                <a:ea typeface="Lexend"/>
                <a:cs typeface="Lexend"/>
                <a:sym typeface="Lexend"/>
              </a:rPr>
              <a:t>: Collect and store user inputs using </a:t>
            </a:r>
            <a:r>
              <a:rPr b="1" lang="en" sz="1100">
                <a:solidFill>
                  <a:schemeClr val="dk1"/>
                </a:solidFill>
                <a:latin typeface="Lexend"/>
                <a:ea typeface="Lexend"/>
                <a:cs typeface="Lexend"/>
                <a:sym typeface="Lexend"/>
              </a:rPr>
              <a:t>Input</a:t>
            </a:r>
            <a:r>
              <a:rPr lang="en" sz="1100">
                <a:solidFill>
                  <a:schemeClr val="dk1"/>
                </a:solidFill>
                <a:latin typeface="Lexend"/>
                <a:ea typeface="Lexend"/>
                <a:cs typeface="Lexend"/>
                <a:sym typeface="Lexend"/>
              </a:rPr>
              <a:t> and </a:t>
            </a:r>
            <a:r>
              <a:rPr b="1" lang="en" sz="1100">
                <a:solidFill>
                  <a:schemeClr val="dk1"/>
                </a:solidFill>
                <a:latin typeface="Lexend"/>
                <a:ea typeface="Lexend"/>
                <a:cs typeface="Lexend"/>
                <a:sym typeface="Lexend"/>
              </a:rPr>
              <a:t>Question</a:t>
            </a:r>
            <a:r>
              <a:rPr lang="en" sz="1100">
                <a:solidFill>
                  <a:schemeClr val="dk1"/>
                </a:solidFill>
                <a:latin typeface="Lexend"/>
                <a:ea typeface="Lexend"/>
                <a:cs typeface="Lexend"/>
                <a:sym typeface="Lexend"/>
              </a:rPr>
              <a:t> actions in UPTIQ.</a:t>
            </a:r>
            <a:endParaRPr sz="1100">
              <a:solidFill>
                <a:schemeClr val="dk1"/>
              </a:solidFill>
              <a:latin typeface="Lexend"/>
              <a:ea typeface="Lexend"/>
              <a:cs typeface="Lexend"/>
              <a:sym typeface="Lexend"/>
            </a:endParaRPr>
          </a:p>
          <a:p>
            <a:pPr indent="-298450" lvl="0" marL="457200" rtl="0" algn="just">
              <a:lnSpc>
                <a:spcPct val="100000"/>
              </a:lnSpc>
              <a:spcBef>
                <a:spcPts val="0"/>
              </a:spcBef>
              <a:spcAft>
                <a:spcPts val="0"/>
              </a:spcAft>
              <a:buClr>
                <a:schemeClr val="dk1"/>
              </a:buClr>
              <a:buSzPts val="1100"/>
              <a:buFont typeface="Lexend"/>
              <a:buAutoNum type="arabicPeriod"/>
            </a:pPr>
            <a:r>
              <a:rPr b="1" lang="en" sz="1100">
                <a:solidFill>
                  <a:schemeClr val="dk1"/>
                </a:solidFill>
                <a:latin typeface="Lexend"/>
                <a:ea typeface="Lexend"/>
                <a:cs typeface="Lexend"/>
                <a:sym typeface="Lexend"/>
              </a:rPr>
              <a:t>Predictive Model for Optimal Investment Strategy:</a:t>
            </a:r>
            <a:endParaRPr b="1" sz="1100">
              <a:solidFill>
                <a:schemeClr val="dk1"/>
              </a:solidFill>
              <a:latin typeface="Lexend"/>
              <a:ea typeface="Lexend"/>
              <a:cs typeface="Lexend"/>
              <a:sym typeface="Lexend"/>
            </a:endParaRPr>
          </a:p>
          <a:p>
            <a:pPr indent="-298450" lvl="0" marL="914400" rtl="0" algn="just">
              <a:lnSpc>
                <a:spcPct val="100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Model Deployment</a:t>
            </a:r>
            <a:r>
              <a:rPr lang="en" sz="1100">
                <a:solidFill>
                  <a:schemeClr val="dk1"/>
                </a:solidFill>
                <a:latin typeface="Lexend"/>
                <a:ea typeface="Lexend"/>
                <a:cs typeface="Lexend"/>
                <a:sym typeface="Lexend"/>
              </a:rPr>
              <a:t>: Use </a:t>
            </a:r>
            <a:r>
              <a:rPr b="1" lang="en" sz="1100">
                <a:solidFill>
                  <a:schemeClr val="dk1"/>
                </a:solidFill>
                <a:latin typeface="Lexend"/>
                <a:ea typeface="Lexend"/>
                <a:cs typeface="Lexend"/>
                <a:sym typeface="Lexend"/>
              </a:rPr>
              <a:t>UPTIQ’s Model Hub</a:t>
            </a:r>
            <a:r>
              <a:rPr lang="en" sz="1100">
                <a:solidFill>
                  <a:schemeClr val="dk1"/>
                </a:solidFill>
                <a:latin typeface="Lexend"/>
                <a:ea typeface="Lexend"/>
                <a:cs typeface="Lexend"/>
                <a:sym typeface="Lexend"/>
              </a:rPr>
              <a:t> to deploy models like </a:t>
            </a:r>
            <a:r>
              <a:rPr b="1" lang="en" sz="1100">
                <a:solidFill>
                  <a:schemeClr val="dk1"/>
                </a:solidFill>
                <a:latin typeface="Lexend"/>
                <a:ea typeface="Lexend"/>
                <a:cs typeface="Lexend"/>
                <a:sym typeface="Lexend"/>
              </a:rPr>
              <a:t>XGBoost</a:t>
            </a:r>
            <a:r>
              <a:rPr lang="en" sz="1100">
                <a:solidFill>
                  <a:schemeClr val="dk1"/>
                </a:solidFill>
                <a:latin typeface="Lexend"/>
                <a:ea typeface="Lexend"/>
                <a:cs typeface="Lexend"/>
                <a:sym typeface="Lexend"/>
              </a:rPr>
              <a:t> and </a:t>
            </a:r>
            <a:r>
              <a:rPr b="1" lang="en" sz="1100">
                <a:solidFill>
                  <a:schemeClr val="dk1"/>
                </a:solidFill>
                <a:latin typeface="Lexend"/>
                <a:ea typeface="Lexend"/>
                <a:cs typeface="Lexend"/>
                <a:sym typeface="Lexend"/>
              </a:rPr>
              <a:t>LSTM</a:t>
            </a:r>
            <a:r>
              <a:rPr lang="en" sz="1100">
                <a:solidFill>
                  <a:schemeClr val="dk1"/>
                </a:solidFill>
                <a:latin typeface="Lexend"/>
                <a:ea typeface="Lexend"/>
                <a:cs typeface="Lexend"/>
                <a:sym typeface="Lexend"/>
              </a:rPr>
              <a:t> for analyzing market data and calculating the best strategy.</a:t>
            </a:r>
            <a:endParaRPr sz="1100">
              <a:solidFill>
                <a:schemeClr val="dk1"/>
              </a:solidFill>
              <a:latin typeface="Lexend"/>
              <a:ea typeface="Lexend"/>
              <a:cs typeface="Lexend"/>
              <a:sym typeface="Lexend"/>
            </a:endParaRPr>
          </a:p>
          <a:p>
            <a:pPr indent="-298450" lvl="0" marL="1828800" rtl="0" algn="just">
              <a:lnSpc>
                <a:spcPct val="100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XGBoost</a:t>
            </a:r>
            <a:r>
              <a:rPr lang="en" sz="1100">
                <a:solidFill>
                  <a:schemeClr val="dk1"/>
                </a:solidFill>
                <a:latin typeface="Lexend"/>
                <a:ea typeface="Lexend"/>
                <a:cs typeface="Lexend"/>
                <a:sym typeface="Lexend"/>
              </a:rPr>
              <a:t>: Analyzes past stock performance and suggests asset allocation.</a:t>
            </a:r>
            <a:endParaRPr sz="1100">
              <a:solidFill>
                <a:schemeClr val="dk1"/>
              </a:solidFill>
              <a:latin typeface="Lexend"/>
              <a:ea typeface="Lexend"/>
              <a:cs typeface="Lexend"/>
              <a:sym typeface="Lexend"/>
            </a:endParaRPr>
          </a:p>
          <a:p>
            <a:pPr indent="-298450" lvl="0" marL="1828800" rtl="0" algn="just">
              <a:lnSpc>
                <a:spcPct val="100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LSTM</a:t>
            </a:r>
            <a:r>
              <a:rPr lang="en" sz="1100">
                <a:solidFill>
                  <a:schemeClr val="dk1"/>
                </a:solidFill>
                <a:latin typeface="Lexend"/>
                <a:ea typeface="Lexend"/>
                <a:cs typeface="Lexend"/>
                <a:sym typeface="Lexend"/>
              </a:rPr>
              <a:t>: Predicts potential returns using time-series forecasting.</a:t>
            </a:r>
            <a:endParaRPr sz="1100">
              <a:solidFill>
                <a:schemeClr val="dk1"/>
              </a:solidFill>
              <a:latin typeface="Lexend"/>
              <a:ea typeface="Lexend"/>
              <a:cs typeface="Lexend"/>
              <a:sym typeface="Lexend"/>
            </a:endParaRPr>
          </a:p>
          <a:p>
            <a:pPr indent="-298450" lvl="0" marL="914400" rtl="0" algn="just">
              <a:lnSpc>
                <a:spcPct val="100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Calculation</a:t>
            </a:r>
            <a:r>
              <a:rPr lang="en" sz="1100">
                <a:solidFill>
                  <a:schemeClr val="dk1"/>
                </a:solidFill>
                <a:latin typeface="Lexend"/>
                <a:ea typeface="Lexend"/>
                <a:cs typeface="Lexend"/>
                <a:sym typeface="Lexend"/>
              </a:rPr>
              <a:t>: Models calculate the required monthly investment (e.g., “Invest $600/month in a diversified portfolio with 8% expected return over 8 years”).</a:t>
            </a:r>
            <a:endParaRPr sz="1100">
              <a:solidFill>
                <a:schemeClr val="dk1"/>
              </a:solidFill>
              <a:latin typeface="Lexend"/>
              <a:ea typeface="Lexend"/>
              <a:cs typeface="Lexend"/>
              <a:sym typeface="Lexend"/>
            </a:endParaRPr>
          </a:p>
          <a:p>
            <a:pPr indent="-298450" lvl="0" marL="457200" rtl="0" algn="just">
              <a:lnSpc>
                <a:spcPct val="100000"/>
              </a:lnSpc>
              <a:spcBef>
                <a:spcPts val="0"/>
              </a:spcBef>
              <a:spcAft>
                <a:spcPts val="0"/>
              </a:spcAft>
              <a:buClr>
                <a:schemeClr val="dk1"/>
              </a:buClr>
              <a:buSzPts val="1100"/>
              <a:buFont typeface="Lexend"/>
              <a:buAutoNum type="arabicPeriod" startAt="3"/>
            </a:pPr>
            <a:r>
              <a:rPr b="1" lang="en" sz="1100">
                <a:solidFill>
                  <a:schemeClr val="dk1"/>
                </a:solidFill>
                <a:latin typeface="Lexend"/>
                <a:ea typeface="Lexend"/>
                <a:cs typeface="Lexend"/>
                <a:sym typeface="Lexend"/>
              </a:rPr>
              <a:t>Providing Recommendations:</a:t>
            </a:r>
            <a:endParaRPr b="1" sz="1100">
              <a:solidFill>
                <a:schemeClr val="dk1"/>
              </a:solidFill>
              <a:latin typeface="Lexend"/>
              <a:ea typeface="Lexend"/>
              <a:cs typeface="Lexend"/>
              <a:sym typeface="Lexend"/>
            </a:endParaRPr>
          </a:p>
          <a:p>
            <a:pPr indent="-298450" lvl="0" marL="914400" rtl="0" algn="just">
              <a:lnSpc>
                <a:spcPct val="100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Output</a:t>
            </a:r>
            <a:r>
              <a:rPr lang="en" sz="1100">
                <a:solidFill>
                  <a:schemeClr val="dk1"/>
                </a:solidFill>
                <a:latin typeface="Lexend"/>
                <a:ea typeface="Lexend"/>
                <a:cs typeface="Lexend"/>
                <a:sym typeface="Lexend"/>
              </a:rPr>
              <a:t>: UPTIQ generates an optimal investment plan, displayed to the user.</a:t>
            </a:r>
            <a:endParaRPr sz="1100">
              <a:solidFill>
                <a:schemeClr val="dk1"/>
              </a:solidFill>
              <a:latin typeface="Lexend"/>
              <a:ea typeface="Lexend"/>
              <a:cs typeface="Lexend"/>
              <a:sym typeface="Lexend"/>
            </a:endParaRPr>
          </a:p>
          <a:p>
            <a:pPr indent="-298450" lvl="0" marL="1828800" rtl="0" algn="just">
              <a:lnSpc>
                <a:spcPct val="100000"/>
              </a:lnSpc>
              <a:spcBef>
                <a:spcPts val="0"/>
              </a:spcBef>
              <a:spcAft>
                <a:spcPts val="0"/>
              </a:spcAft>
              <a:buClr>
                <a:schemeClr val="dk1"/>
              </a:buClr>
              <a:buSzPts val="1100"/>
              <a:buFont typeface="Lexend"/>
              <a:buChar char="○"/>
            </a:pPr>
            <a:r>
              <a:rPr lang="en" sz="1100">
                <a:solidFill>
                  <a:schemeClr val="dk1"/>
                </a:solidFill>
                <a:latin typeface="Lexend"/>
                <a:ea typeface="Lexend"/>
                <a:cs typeface="Lexend"/>
                <a:sym typeface="Lexend"/>
              </a:rPr>
              <a:t>Example: “To reach your $200,000 goal in 10 years, invest $600/month in a balanced portfolio with 8%</a:t>
            </a:r>
            <a:r>
              <a:rPr lang="en" sz="1100">
                <a:solidFill>
                  <a:schemeClr val="dk1"/>
                </a:solidFill>
                <a:latin typeface="Lexend"/>
                <a:ea typeface="Lexend"/>
                <a:cs typeface="Lexend"/>
                <a:sym typeface="Lexend"/>
              </a:rPr>
              <a:t> </a:t>
            </a:r>
            <a:r>
              <a:rPr lang="en" sz="1100">
                <a:solidFill>
                  <a:schemeClr val="dk1"/>
                </a:solidFill>
                <a:latin typeface="Lexend"/>
                <a:ea typeface="Lexend"/>
                <a:cs typeface="Lexend"/>
                <a:sym typeface="Lexend"/>
              </a:rPr>
              <a:t>expected return.”</a:t>
            </a:r>
            <a:endParaRPr sz="1100">
              <a:solidFill>
                <a:schemeClr val="dk1"/>
              </a:solidFill>
              <a:latin typeface="Lexend"/>
              <a:ea typeface="Lexend"/>
              <a:cs typeface="Lexend"/>
              <a:sym typeface="Lexend"/>
            </a:endParaRPr>
          </a:p>
          <a:p>
            <a:pPr indent="0" lvl="0" marL="0" rtl="0" algn="just">
              <a:lnSpc>
                <a:spcPct val="100000"/>
              </a:lnSpc>
              <a:spcBef>
                <a:spcPts val="1200"/>
              </a:spcBef>
              <a:spcAft>
                <a:spcPts val="1200"/>
              </a:spcAft>
              <a:buNone/>
            </a:pPr>
            <a:r>
              <a:t/>
            </a:r>
            <a:endParaRPr b="1" sz="1300">
              <a:solidFill>
                <a:schemeClr val="dk1"/>
              </a:solidFill>
              <a:latin typeface="Lexend"/>
              <a:ea typeface="Lexend"/>
              <a:cs typeface="Lexend"/>
              <a:sym typeface="Lexe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86" name="Google Shape;186;p30"/>
          <p:cNvSpPr txBox="1"/>
          <p:nvPr/>
        </p:nvSpPr>
        <p:spPr>
          <a:xfrm>
            <a:off x="500575" y="235575"/>
            <a:ext cx="80811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Outfit ExtraBold"/>
                <a:ea typeface="Outfit ExtraBold"/>
                <a:cs typeface="Outfit ExtraBold"/>
                <a:sym typeface="Outfit ExtraBold"/>
              </a:rPr>
              <a:t>Innovation (Showstopper)</a:t>
            </a:r>
            <a:endParaRPr sz="2600">
              <a:solidFill>
                <a:schemeClr val="dk1"/>
              </a:solidFill>
              <a:latin typeface="Outfit ExtraBold"/>
              <a:ea typeface="Outfit ExtraBold"/>
              <a:cs typeface="Outfit ExtraBold"/>
              <a:sym typeface="Outfit ExtraBold"/>
            </a:endParaRPr>
          </a:p>
        </p:txBody>
      </p:sp>
      <p:sp>
        <p:nvSpPr>
          <p:cNvPr id="187" name="Google Shape;187;p30"/>
          <p:cNvSpPr txBox="1"/>
          <p:nvPr/>
        </p:nvSpPr>
        <p:spPr>
          <a:xfrm>
            <a:off x="659100" y="1462125"/>
            <a:ext cx="7825800" cy="302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latin typeface="Lexend"/>
                <a:ea typeface="Lexend"/>
                <a:cs typeface="Lexend"/>
                <a:sym typeface="Lexend"/>
              </a:rPr>
              <a:t>Sentiment Analysis Using UPTIQ AI:</a:t>
            </a:r>
            <a:endParaRPr b="1" sz="1300">
              <a:solidFill>
                <a:schemeClr val="dk1"/>
              </a:solidFill>
              <a:latin typeface="Lexend"/>
              <a:ea typeface="Lexend"/>
              <a:cs typeface="Lexend"/>
              <a:sym typeface="Lexend"/>
            </a:endParaRPr>
          </a:p>
          <a:p>
            <a:pPr indent="-298450" lvl="0" marL="457200" rtl="0" algn="l">
              <a:lnSpc>
                <a:spcPct val="115000"/>
              </a:lnSpc>
              <a:spcBef>
                <a:spcPts val="1200"/>
              </a:spcBef>
              <a:spcAft>
                <a:spcPts val="0"/>
              </a:spcAft>
              <a:buClr>
                <a:schemeClr val="dk1"/>
              </a:buClr>
              <a:buSzPts val="1100"/>
              <a:buFont typeface="Lexend"/>
              <a:buAutoNum type="arabicPeriod"/>
            </a:pPr>
            <a:r>
              <a:rPr b="1" lang="en" sz="1100">
                <a:solidFill>
                  <a:schemeClr val="dk1"/>
                </a:solidFill>
                <a:latin typeface="Lexend"/>
                <a:ea typeface="Lexend"/>
                <a:cs typeface="Lexend"/>
                <a:sym typeface="Lexend"/>
              </a:rPr>
              <a:t>Market Sentiment Analysis:</a:t>
            </a:r>
            <a:endParaRPr b="1" sz="1100">
              <a:solidFill>
                <a:schemeClr val="dk1"/>
              </a:solidFill>
              <a:latin typeface="Lexend"/>
              <a:ea typeface="Lexend"/>
              <a:cs typeface="Lexend"/>
              <a:sym typeface="Lexend"/>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User Input</a:t>
            </a:r>
            <a:r>
              <a:rPr lang="en" sz="1100">
                <a:solidFill>
                  <a:schemeClr val="dk1"/>
                </a:solidFill>
                <a:latin typeface="Lexend"/>
                <a:ea typeface="Lexend"/>
                <a:cs typeface="Lexend"/>
                <a:sym typeface="Lexend"/>
              </a:rPr>
              <a:t>: Users specify the stock or asset they are interested in (e.g., "AAPL" or "S&amp;P 500").</a:t>
            </a:r>
            <a:endParaRPr sz="1100">
              <a:solidFill>
                <a:schemeClr val="dk1"/>
              </a:solidFill>
              <a:latin typeface="Lexend"/>
              <a:ea typeface="Lexend"/>
              <a:cs typeface="Lexend"/>
              <a:sym typeface="Lexend"/>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UPTIQ AI</a:t>
            </a:r>
            <a:r>
              <a:rPr lang="en" sz="1100">
                <a:solidFill>
                  <a:schemeClr val="dk1"/>
                </a:solidFill>
                <a:latin typeface="Lexend"/>
                <a:ea typeface="Lexend"/>
                <a:cs typeface="Lexend"/>
                <a:sym typeface="Lexend"/>
              </a:rPr>
              <a:t>: Use </a:t>
            </a:r>
            <a:r>
              <a:rPr b="1" lang="en" sz="1100">
                <a:solidFill>
                  <a:schemeClr val="dk1"/>
                </a:solidFill>
                <a:latin typeface="Lexend"/>
                <a:ea typeface="Lexend"/>
                <a:cs typeface="Lexend"/>
                <a:sym typeface="Lexend"/>
              </a:rPr>
              <a:t>RAG Query</a:t>
            </a:r>
            <a:r>
              <a:rPr lang="en" sz="1100">
                <a:solidFill>
                  <a:schemeClr val="dk1"/>
                </a:solidFill>
                <a:latin typeface="Lexend"/>
                <a:ea typeface="Lexend"/>
                <a:cs typeface="Lexend"/>
                <a:sym typeface="Lexend"/>
              </a:rPr>
              <a:t> or </a:t>
            </a:r>
            <a:r>
              <a:rPr b="1" lang="en" sz="1100">
                <a:solidFill>
                  <a:schemeClr val="dk1"/>
                </a:solidFill>
                <a:latin typeface="Lexend"/>
                <a:ea typeface="Lexend"/>
                <a:cs typeface="Lexend"/>
                <a:sym typeface="Lexend"/>
              </a:rPr>
              <a:t>Vector Search</a:t>
            </a:r>
            <a:r>
              <a:rPr lang="en" sz="1100">
                <a:solidFill>
                  <a:schemeClr val="dk1"/>
                </a:solidFill>
                <a:latin typeface="Lexend"/>
                <a:ea typeface="Lexend"/>
                <a:cs typeface="Lexend"/>
                <a:sym typeface="Lexend"/>
              </a:rPr>
              <a:t> to retrieve relevant financial news, social media posts, and analyst opinions.</a:t>
            </a:r>
            <a:endParaRPr sz="1100">
              <a:solidFill>
                <a:schemeClr val="dk1"/>
              </a:solidFill>
              <a:latin typeface="Lexend"/>
              <a:ea typeface="Lexend"/>
              <a:cs typeface="Lexend"/>
              <a:sym typeface="Lexend"/>
            </a:endParaRPr>
          </a:p>
          <a:p>
            <a:pPr indent="-298450" lvl="0" marL="457200" rtl="0" algn="l">
              <a:lnSpc>
                <a:spcPct val="115000"/>
              </a:lnSpc>
              <a:spcBef>
                <a:spcPts val="0"/>
              </a:spcBef>
              <a:spcAft>
                <a:spcPts val="0"/>
              </a:spcAft>
              <a:buClr>
                <a:schemeClr val="dk1"/>
              </a:buClr>
              <a:buSzPts val="1100"/>
              <a:buFont typeface="Lexend"/>
              <a:buAutoNum type="arabicPeriod"/>
            </a:pPr>
            <a:r>
              <a:rPr b="1" lang="en" sz="1100">
                <a:solidFill>
                  <a:schemeClr val="dk1"/>
                </a:solidFill>
                <a:latin typeface="Lexend"/>
                <a:ea typeface="Lexend"/>
                <a:cs typeface="Lexend"/>
                <a:sym typeface="Lexend"/>
              </a:rPr>
              <a:t>Sentiment Evaluation:</a:t>
            </a:r>
            <a:endParaRPr b="1" sz="1100">
              <a:solidFill>
                <a:schemeClr val="dk1"/>
              </a:solidFill>
              <a:latin typeface="Lexend"/>
              <a:ea typeface="Lexend"/>
              <a:cs typeface="Lexend"/>
              <a:sym typeface="Lexend"/>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NLP Model</a:t>
            </a:r>
            <a:r>
              <a:rPr lang="en" sz="1100">
                <a:solidFill>
                  <a:schemeClr val="dk1"/>
                </a:solidFill>
                <a:latin typeface="Lexend"/>
                <a:ea typeface="Lexend"/>
                <a:cs typeface="Lexend"/>
                <a:sym typeface="Lexend"/>
              </a:rPr>
              <a:t>: Use </a:t>
            </a:r>
            <a:r>
              <a:rPr b="1" lang="en" sz="1100">
                <a:solidFill>
                  <a:schemeClr val="dk1"/>
                </a:solidFill>
                <a:latin typeface="Lexend"/>
                <a:ea typeface="Lexend"/>
                <a:cs typeface="Lexend"/>
                <a:sym typeface="Lexend"/>
              </a:rPr>
              <a:t>BERT</a:t>
            </a:r>
            <a:r>
              <a:rPr lang="en" sz="1100">
                <a:solidFill>
                  <a:schemeClr val="dk1"/>
                </a:solidFill>
                <a:latin typeface="Lexend"/>
                <a:ea typeface="Lexend"/>
                <a:cs typeface="Lexend"/>
                <a:sym typeface="Lexend"/>
              </a:rPr>
              <a:t> or </a:t>
            </a:r>
            <a:r>
              <a:rPr b="1" lang="en" sz="1100">
                <a:solidFill>
                  <a:schemeClr val="dk1"/>
                </a:solidFill>
                <a:latin typeface="Lexend"/>
                <a:ea typeface="Lexend"/>
                <a:cs typeface="Lexend"/>
                <a:sym typeface="Lexend"/>
              </a:rPr>
              <a:t>RoBERTa</a:t>
            </a:r>
            <a:r>
              <a:rPr lang="en" sz="1100">
                <a:solidFill>
                  <a:schemeClr val="dk1"/>
                </a:solidFill>
                <a:latin typeface="Lexend"/>
                <a:ea typeface="Lexend"/>
                <a:cs typeface="Lexend"/>
                <a:sym typeface="Lexend"/>
              </a:rPr>
              <a:t> models deployed on UPTIQ’s Model Hub to analyze the sentiment of the gathered data (e.g., positive, neutral, or negative sentiment around a stock).</a:t>
            </a:r>
            <a:endParaRPr sz="1100">
              <a:solidFill>
                <a:schemeClr val="dk1"/>
              </a:solidFill>
              <a:latin typeface="Lexend"/>
              <a:ea typeface="Lexend"/>
              <a:cs typeface="Lexend"/>
              <a:sym typeface="Lexend"/>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Analysis</a:t>
            </a:r>
            <a:r>
              <a:rPr lang="en" sz="1100">
                <a:solidFill>
                  <a:schemeClr val="dk1"/>
                </a:solidFill>
                <a:latin typeface="Lexend"/>
                <a:ea typeface="Lexend"/>
                <a:cs typeface="Lexend"/>
                <a:sym typeface="Lexend"/>
              </a:rPr>
              <a:t>: Sentiment score is calculated based on the aggregated news and social media data. It helps understand the mood around a stock, such as “positive sentiment for AAPL.”</a:t>
            </a:r>
            <a:endParaRPr sz="1100">
              <a:solidFill>
                <a:schemeClr val="dk1"/>
              </a:solidFill>
              <a:latin typeface="Lexend"/>
              <a:ea typeface="Lexend"/>
              <a:cs typeface="Lexend"/>
              <a:sym typeface="Lexend"/>
            </a:endParaRPr>
          </a:p>
          <a:p>
            <a:pPr indent="-298450" lvl="0" marL="457200" rtl="0" algn="l">
              <a:lnSpc>
                <a:spcPct val="115000"/>
              </a:lnSpc>
              <a:spcBef>
                <a:spcPts val="0"/>
              </a:spcBef>
              <a:spcAft>
                <a:spcPts val="0"/>
              </a:spcAft>
              <a:buClr>
                <a:schemeClr val="dk1"/>
              </a:buClr>
              <a:buSzPts val="1100"/>
              <a:buFont typeface="Lexend"/>
              <a:buAutoNum type="arabicPeriod"/>
            </a:pPr>
            <a:r>
              <a:rPr b="1" lang="en" sz="1100">
                <a:solidFill>
                  <a:schemeClr val="dk1"/>
                </a:solidFill>
                <a:latin typeface="Lexend"/>
                <a:ea typeface="Lexend"/>
                <a:cs typeface="Lexend"/>
                <a:sym typeface="Lexend"/>
              </a:rPr>
              <a:t>User Output:</a:t>
            </a:r>
            <a:endParaRPr b="1" sz="1100">
              <a:solidFill>
                <a:schemeClr val="dk1"/>
              </a:solidFill>
              <a:latin typeface="Lexend"/>
              <a:ea typeface="Lexend"/>
              <a:cs typeface="Lexend"/>
              <a:sym typeface="Lexend"/>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Display</a:t>
            </a:r>
            <a:r>
              <a:rPr lang="en" sz="1100">
                <a:solidFill>
                  <a:schemeClr val="dk1"/>
                </a:solidFill>
                <a:latin typeface="Lexend"/>
                <a:ea typeface="Lexend"/>
                <a:cs typeface="Lexend"/>
                <a:sym typeface="Lexend"/>
              </a:rPr>
              <a:t>: UPTIQ uses </a:t>
            </a:r>
            <a:r>
              <a:rPr b="1" lang="en" sz="1100">
                <a:solidFill>
                  <a:schemeClr val="dk1"/>
                </a:solidFill>
                <a:latin typeface="Lexend"/>
                <a:ea typeface="Lexend"/>
                <a:cs typeface="Lexend"/>
                <a:sym typeface="Lexend"/>
              </a:rPr>
              <a:t>Display</a:t>
            </a:r>
            <a:r>
              <a:rPr lang="en" sz="1100">
                <a:solidFill>
                  <a:schemeClr val="dk1"/>
                </a:solidFill>
                <a:latin typeface="Lexend"/>
                <a:ea typeface="Lexend"/>
                <a:cs typeface="Lexend"/>
                <a:sym typeface="Lexend"/>
              </a:rPr>
              <a:t> action to present the sentiment analysis result to the user, providing actionable insights like “Positive sentiment for AAPL due to strong earnings” or “Negative sentiment for TSLA due to market volatility.”</a:t>
            </a:r>
            <a:br>
              <a:rPr lang="en" sz="1100">
                <a:solidFill>
                  <a:schemeClr val="dk1"/>
                </a:solidFill>
                <a:latin typeface="Lexend"/>
                <a:ea typeface="Lexend"/>
                <a:cs typeface="Lexend"/>
                <a:sym typeface="Lexend"/>
              </a:rPr>
            </a:br>
            <a:endParaRPr sz="1100">
              <a:solidFill>
                <a:schemeClr val="dk1"/>
              </a:solidFill>
              <a:latin typeface="Lexend"/>
              <a:ea typeface="Lexend"/>
              <a:cs typeface="Lexend"/>
              <a:sym typeface="Lexend"/>
            </a:endParaRPr>
          </a:p>
          <a:p>
            <a:pPr indent="0" lvl="0" marL="0" rtl="0" algn="just">
              <a:lnSpc>
                <a:spcPct val="100000"/>
              </a:lnSpc>
              <a:spcBef>
                <a:spcPts val="1200"/>
              </a:spcBef>
              <a:spcAft>
                <a:spcPts val="1200"/>
              </a:spcAft>
              <a:buNone/>
            </a:pPr>
            <a:r>
              <a:t/>
            </a:r>
            <a:endParaRPr b="1" sz="1300">
              <a:solidFill>
                <a:schemeClr val="dk1"/>
              </a:solidFill>
              <a:latin typeface="Lexend"/>
              <a:ea typeface="Lexend"/>
              <a:cs typeface="Lexend"/>
              <a:sym typeface="Lexe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97" name="Google Shape;197;p31"/>
          <p:cNvSpPr txBox="1"/>
          <p:nvPr/>
        </p:nvSpPr>
        <p:spPr>
          <a:xfrm>
            <a:off x="500575" y="235575"/>
            <a:ext cx="80811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Outfit ExtraBold"/>
                <a:ea typeface="Outfit ExtraBold"/>
                <a:cs typeface="Outfit ExtraBold"/>
                <a:sym typeface="Outfit ExtraBold"/>
              </a:rPr>
              <a:t>Innovation (Showstopper)</a:t>
            </a:r>
            <a:endParaRPr sz="2600">
              <a:solidFill>
                <a:schemeClr val="dk1"/>
              </a:solidFill>
              <a:latin typeface="Outfit ExtraBold"/>
              <a:ea typeface="Outfit ExtraBold"/>
              <a:cs typeface="Outfit ExtraBold"/>
              <a:sym typeface="Outfit ExtraBold"/>
            </a:endParaRPr>
          </a:p>
        </p:txBody>
      </p:sp>
      <p:sp>
        <p:nvSpPr>
          <p:cNvPr id="198" name="Google Shape;198;p31"/>
          <p:cNvSpPr txBox="1"/>
          <p:nvPr/>
        </p:nvSpPr>
        <p:spPr>
          <a:xfrm>
            <a:off x="755875" y="1356425"/>
            <a:ext cx="7825800" cy="302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chemeClr val="dk1"/>
                </a:solidFill>
                <a:latin typeface="Lexend"/>
                <a:ea typeface="Lexend"/>
                <a:cs typeface="Lexend"/>
                <a:sym typeface="Lexend"/>
              </a:rPr>
              <a:t>Sentiment Analysis Using UPTIQ AI (RAG-Enhanced):</a:t>
            </a:r>
            <a:endParaRPr b="1" sz="1300">
              <a:solidFill>
                <a:schemeClr val="dk1"/>
              </a:solidFill>
              <a:latin typeface="Lexend"/>
              <a:ea typeface="Lexend"/>
              <a:cs typeface="Lexend"/>
              <a:sym typeface="Lexend"/>
            </a:endParaRPr>
          </a:p>
          <a:p>
            <a:pPr indent="-298450" lvl="0" marL="457200" rtl="0" algn="l">
              <a:lnSpc>
                <a:spcPct val="115000"/>
              </a:lnSpc>
              <a:spcBef>
                <a:spcPts val="1200"/>
              </a:spcBef>
              <a:spcAft>
                <a:spcPts val="0"/>
              </a:spcAft>
              <a:buClr>
                <a:schemeClr val="dk1"/>
              </a:buClr>
              <a:buSzPts val="1100"/>
              <a:buFont typeface="Lexend"/>
              <a:buAutoNum type="arabicPeriod"/>
            </a:pPr>
            <a:r>
              <a:rPr b="1" lang="en" sz="1100">
                <a:solidFill>
                  <a:schemeClr val="dk1"/>
                </a:solidFill>
                <a:latin typeface="Lexend"/>
                <a:ea typeface="Lexend"/>
                <a:cs typeface="Lexend"/>
                <a:sym typeface="Lexend"/>
              </a:rPr>
              <a:t>Market Sentiment Analysis:</a:t>
            </a:r>
            <a:endParaRPr b="1" sz="1100">
              <a:solidFill>
                <a:schemeClr val="dk1"/>
              </a:solidFill>
              <a:latin typeface="Lexend"/>
              <a:ea typeface="Lexend"/>
              <a:cs typeface="Lexend"/>
              <a:sym typeface="Lexend"/>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User Input</a:t>
            </a:r>
            <a:r>
              <a:rPr lang="en" sz="1100">
                <a:solidFill>
                  <a:schemeClr val="dk1"/>
                </a:solidFill>
                <a:latin typeface="Lexend"/>
                <a:ea typeface="Lexend"/>
                <a:cs typeface="Lexend"/>
                <a:sym typeface="Lexend"/>
              </a:rPr>
              <a:t>: Users specify the stock or asset they want insights on (e.g., “AAPL” or “S&amp;P 500”).</a:t>
            </a:r>
            <a:endParaRPr sz="1100">
              <a:solidFill>
                <a:schemeClr val="dk1"/>
              </a:solidFill>
              <a:latin typeface="Lexend"/>
              <a:ea typeface="Lexend"/>
              <a:cs typeface="Lexend"/>
              <a:sym typeface="Lexend"/>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UPTIQ AI</a:t>
            </a:r>
            <a:r>
              <a:rPr lang="en" sz="1100">
                <a:solidFill>
                  <a:schemeClr val="dk1"/>
                </a:solidFill>
                <a:latin typeface="Lexend"/>
                <a:ea typeface="Lexend"/>
                <a:cs typeface="Lexend"/>
                <a:sym typeface="Lexend"/>
              </a:rPr>
              <a:t>: </a:t>
            </a:r>
            <a:r>
              <a:rPr b="1" lang="en" sz="1100">
                <a:solidFill>
                  <a:schemeClr val="dk1"/>
                </a:solidFill>
                <a:latin typeface="Lexend"/>
                <a:ea typeface="Lexend"/>
                <a:cs typeface="Lexend"/>
                <a:sym typeface="Lexend"/>
              </a:rPr>
              <a:t>Retrieval-Augmented Generation (RAG):</a:t>
            </a:r>
            <a:r>
              <a:rPr lang="en" sz="1100">
                <a:solidFill>
                  <a:schemeClr val="dk1"/>
                </a:solidFill>
                <a:latin typeface="Lexend"/>
                <a:ea typeface="Lexend"/>
                <a:cs typeface="Lexend"/>
                <a:sym typeface="Lexend"/>
              </a:rPr>
              <a:t> Uses </a:t>
            </a:r>
            <a:r>
              <a:rPr b="1" lang="en" sz="1100">
                <a:solidFill>
                  <a:schemeClr val="dk1"/>
                </a:solidFill>
                <a:latin typeface="Lexend"/>
                <a:ea typeface="Lexend"/>
                <a:cs typeface="Lexend"/>
                <a:sym typeface="Lexend"/>
              </a:rPr>
              <a:t>Vector Search</a:t>
            </a:r>
            <a:r>
              <a:rPr lang="en" sz="1100">
                <a:solidFill>
                  <a:schemeClr val="dk1"/>
                </a:solidFill>
                <a:latin typeface="Lexend"/>
                <a:ea typeface="Lexend"/>
                <a:cs typeface="Lexend"/>
                <a:sym typeface="Lexend"/>
              </a:rPr>
              <a:t> to fetch relevant financial news, social media posts, and analyst opinions from the </a:t>
            </a:r>
            <a:r>
              <a:rPr b="1" lang="en" sz="1100">
                <a:solidFill>
                  <a:schemeClr val="dk1"/>
                </a:solidFill>
                <a:latin typeface="Lexend"/>
                <a:ea typeface="Lexend"/>
                <a:cs typeface="Lexend"/>
                <a:sym typeface="Lexend"/>
              </a:rPr>
              <a:t>MongoDB vector store</a:t>
            </a:r>
            <a:r>
              <a:rPr lang="en" sz="1100">
                <a:solidFill>
                  <a:schemeClr val="dk1"/>
                </a:solidFill>
                <a:latin typeface="Lexend"/>
                <a:ea typeface="Lexend"/>
                <a:cs typeface="Lexend"/>
                <a:sym typeface="Lexend"/>
              </a:rPr>
              <a:t> indexed with OpenAI’s </a:t>
            </a:r>
            <a:r>
              <a:rPr b="1" lang="en" sz="1100">
                <a:solidFill>
                  <a:schemeClr val="dk1"/>
                </a:solidFill>
                <a:latin typeface="Lexend"/>
                <a:ea typeface="Lexend"/>
                <a:cs typeface="Lexend"/>
                <a:sym typeface="Lexend"/>
              </a:rPr>
              <a:t>text-embedding-3-large</a:t>
            </a:r>
            <a:r>
              <a:rPr lang="en" sz="1100">
                <a:solidFill>
                  <a:schemeClr val="dk1"/>
                </a:solidFill>
                <a:latin typeface="Lexend"/>
                <a:ea typeface="Lexend"/>
                <a:cs typeface="Lexend"/>
                <a:sym typeface="Lexend"/>
              </a:rPr>
              <a:t> model.</a:t>
            </a:r>
            <a:endParaRPr sz="1100">
              <a:solidFill>
                <a:schemeClr val="dk1"/>
              </a:solidFill>
              <a:latin typeface="Lexend"/>
              <a:ea typeface="Lexend"/>
              <a:cs typeface="Lexend"/>
              <a:sym typeface="Lexend"/>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LLM-Enhanced Insights:</a:t>
            </a:r>
            <a:r>
              <a:rPr lang="en" sz="1100">
                <a:solidFill>
                  <a:schemeClr val="dk1"/>
                </a:solidFill>
                <a:latin typeface="Lexend"/>
                <a:ea typeface="Lexend"/>
                <a:cs typeface="Lexend"/>
                <a:sym typeface="Lexend"/>
              </a:rPr>
              <a:t> </a:t>
            </a:r>
            <a:r>
              <a:rPr b="1" lang="en" sz="1100">
                <a:solidFill>
                  <a:schemeClr val="dk1"/>
                </a:solidFill>
                <a:latin typeface="Lexend"/>
                <a:ea typeface="Lexend"/>
                <a:cs typeface="Lexend"/>
                <a:sym typeface="Lexend"/>
              </a:rPr>
              <a:t>GPT-3.5 Turbo (Azure)</a:t>
            </a:r>
            <a:r>
              <a:rPr lang="en" sz="1100">
                <a:solidFill>
                  <a:schemeClr val="dk1"/>
                </a:solidFill>
                <a:latin typeface="Lexend"/>
                <a:ea typeface="Lexend"/>
                <a:cs typeface="Lexend"/>
                <a:sym typeface="Lexend"/>
              </a:rPr>
              <a:t> generates contextualized responses based on the retrieved data.</a:t>
            </a:r>
            <a:endParaRPr sz="1100">
              <a:solidFill>
                <a:schemeClr val="dk1"/>
              </a:solidFill>
              <a:latin typeface="Lexend"/>
              <a:ea typeface="Lexend"/>
              <a:cs typeface="Lexend"/>
              <a:sym typeface="Lexend"/>
            </a:endParaRPr>
          </a:p>
          <a:p>
            <a:pPr indent="-298450" lvl="0" marL="457200" rtl="0" algn="l">
              <a:lnSpc>
                <a:spcPct val="115000"/>
              </a:lnSpc>
              <a:spcBef>
                <a:spcPts val="0"/>
              </a:spcBef>
              <a:spcAft>
                <a:spcPts val="0"/>
              </a:spcAft>
              <a:buClr>
                <a:schemeClr val="dk1"/>
              </a:buClr>
              <a:buSzPts val="1100"/>
              <a:buFont typeface="Lexend"/>
              <a:buAutoNum type="arabicPeriod"/>
            </a:pPr>
            <a:r>
              <a:rPr b="1" lang="en" sz="1100">
                <a:solidFill>
                  <a:schemeClr val="dk1"/>
                </a:solidFill>
                <a:latin typeface="Lexend"/>
                <a:ea typeface="Lexend"/>
                <a:cs typeface="Lexend"/>
                <a:sym typeface="Lexend"/>
              </a:rPr>
              <a:t>Sentiment Evaluation:</a:t>
            </a:r>
            <a:endParaRPr b="1" sz="1100">
              <a:solidFill>
                <a:schemeClr val="dk1"/>
              </a:solidFill>
              <a:latin typeface="Lexend"/>
              <a:ea typeface="Lexend"/>
              <a:cs typeface="Lexend"/>
              <a:sym typeface="Lexend"/>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latin typeface="Lexend"/>
                <a:ea typeface="Lexend"/>
                <a:cs typeface="Lexend"/>
                <a:sym typeface="Lexend"/>
              </a:rPr>
              <a:t>A </a:t>
            </a:r>
            <a:r>
              <a:rPr b="1" lang="en" sz="1100">
                <a:solidFill>
                  <a:schemeClr val="dk1"/>
                </a:solidFill>
                <a:latin typeface="Lexend"/>
                <a:ea typeface="Lexend"/>
                <a:cs typeface="Lexend"/>
                <a:sym typeface="Lexend"/>
              </a:rPr>
              <a:t>sentiment score</a:t>
            </a:r>
            <a:r>
              <a:rPr lang="en" sz="1100">
                <a:solidFill>
                  <a:schemeClr val="dk1"/>
                </a:solidFill>
                <a:latin typeface="Lexend"/>
                <a:ea typeface="Lexend"/>
                <a:cs typeface="Lexend"/>
                <a:sym typeface="Lexend"/>
              </a:rPr>
              <a:t> is calculated by aggregating news, social media data, and expert opinions.</a:t>
            </a:r>
            <a:endParaRPr sz="1100">
              <a:solidFill>
                <a:schemeClr val="dk1"/>
              </a:solidFill>
              <a:latin typeface="Lexend"/>
              <a:ea typeface="Lexend"/>
              <a:cs typeface="Lexend"/>
              <a:sym typeface="Lexend"/>
            </a:endParaRPr>
          </a:p>
          <a:p>
            <a:pPr indent="-298450" lvl="1" marL="914400" rtl="0" algn="l">
              <a:lnSpc>
                <a:spcPct val="115000"/>
              </a:lnSpc>
              <a:spcBef>
                <a:spcPts val="0"/>
              </a:spcBef>
              <a:spcAft>
                <a:spcPts val="0"/>
              </a:spcAft>
              <a:buClr>
                <a:schemeClr val="dk1"/>
              </a:buClr>
              <a:buSzPts val="1100"/>
              <a:buFont typeface="Lexend"/>
              <a:buChar char="●"/>
            </a:pPr>
            <a:r>
              <a:rPr lang="en" sz="1100">
                <a:solidFill>
                  <a:schemeClr val="dk1"/>
                </a:solidFill>
                <a:latin typeface="Lexend"/>
                <a:ea typeface="Lexend"/>
                <a:cs typeface="Lexend"/>
                <a:sym typeface="Lexend"/>
              </a:rPr>
              <a:t>Example: “Positive sentiment for AAPL due to strong earnings” or “Negative sentiment for TSLA due to market volatility.”</a:t>
            </a:r>
            <a:endParaRPr b="1" sz="1100">
              <a:solidFill>
                <a:schemeClr val="dk1"/>
              </a:solidFill>
              <a:latin typeface="Lexend"/>
              <a:ea typeface="Lexend"/>
              <a:cs typeface="Lexend"/>
              <a:sym typeface="Lexend"/>
            </a:endParaRPr>
          </a:p>
          <a:p>
            <a:pPr indent="-298450" lvl="0" marL="457200" rtl="0" algn="l">
              <a:lnSpc>
                <a:spcPct val="115000"/>
              </a:lnSpc>
              <a:spcBef>
                <a:spcPts val="0"/>
              </a:spcBef>
              <a:spcAft>
                <a:spcPts val="0"/>
              </a:spcAft>
              <a:buClr>
                <a:schemeClr val="dk1"/>
              </a:buClr>
              <a:buSzPts val="1100"/>
              <a:buFont typeface="Lexend"/>
              <a:buAutoNum type="arabicPeriod"/>
            </a:pPr>
            <a:r>
              <a:rPr b="1" lang="en" sz="1100">
                <a:solidFill>
                  <a:schemeClr val="dk1"/>
                </a:solidFill>
                <a:latin typeface="Lexend"/>
                <a:ea typeface="Lexend"/>
                <a:cs typeface="Lexend"/>
                <a:sym typeface="Lexend"/>
              </a:rPr>
              <a:t>User Output:</a:t>
            </a:r>
            <a:endParaRPr b="1" sz="1100">
              <a:solidFill>
                <a:schemeClr val="dk1"/>
              </a:solidFill>
              <a:latin typeface="Lexend"/>
              <a:ea typeface="Lexend"/>
              <a:cs typeface="Lexend"/>
              <a:sym typeface="Lexend"/>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Display Action:</a:t>
            </a:r>
            <a:r>
              <a:rPr lang="en" sz="1100">
                <a:solidFill>
                  <a:schemeClr val="dk1"/>
                </a:solidFill>
                <a:latin typeface="Lexend"/>
                <a:ea typeface="Lexend"/>
                <a:cs typeface="Lexend"/>
                <a:sym typeface="Lexend"/>
              </a:rPr>
              <a:t> Sentiment analysis results are presented with key insights, supported by </a:t>
            </a:r>
            <a:r>
              <a:rPr b="1" lang="en" sz="1100">
                <a:solidFill>
                  <a:schemeClr val="dk1"/>
                </a:solidFill>
                <a:latin typeface="Lexend"/>
                <a:ea typeface="Lexend"/>
                <a:cs typeface="Lexend"/>
                <a:sym typeface="Lexend"/>
              </a:rPr>
              <a:t>retrieved evidence via RAG</a:t>
            </a:r>
            <a:r>
              <a:rPr lang="en" sz="1100">
                <a:solidFill>
                  <a:schemeClr val="dk1"/>
                </a:solidFill>
                <a:latin typeface="Lexend"/>
                <a:ea typeface="Lexend"/>
                <a:cs typeface="Lexend"/>
                <a:sym typeface="Lexend"/>
              </a:rPr>
              <a:t> for transparency.</a:t>
            </a:r>
            <a:endParaRPr sz="1100">
              <a:solidFill>
                <a:schemeClr val="dk1"/>
              </a:solidFill>
              <a:latin typeface="Lexend"/>
              <a:ea typeface="Lexend"/>
              <a:cs typeface="Lexend"/>
              <a:sym typeface="Lexend"/>
            </a:endParaRPr>
          </a:p>
          <a:p>
            <a:pPr indent="0" lvl="0" marL="0" rtl="0" algn="just">
              <a:lnSpc>
                <a:spcPct val="100000"/>
              </a:lnSpc>
              <a:spcBef>
                <a:spcPts val="1200"/>
              </a:spcBef>
              <a:spcAft>
                <a:spcPts val="1200"/>
              </a:spcAft>
              <a:buNone/>
            </a:pPr>
            <a:r>
              <a:t/>
            </a:r>
            <a:endParaRPr b="1" sz="1300">
              <a:solidFill>
                <a:schemeClr val="dk1"/>
              </a:solidFill>
              <a:latin typeface="Lexend"/>
              <a:ea typeface="Lexend"/>
              <a:cs typeface="Lexend"/>
              <a:sym typeface="Lexe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08" name="Google Shape;208;p32"/>
          <p:cNvSpPr txBox="1"/>
          <p:nvPr/>
        </p:nvSpPr>
        <p:spPr>
          <a:xfrm>
            <a:off x="500575" y="235575"/>
            <a:ext cx="80811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Outfit ExtraBold"/>
                <a:ea typeface="Outfit ExtraBold"/>
                <a:cs typeface="Outfit ExtraBold"/>
                <a:sym typeface="Outfit ExtraBold"/>
              </a:rPr>
              <a:t>Innovation (Showstopper)</a:t>
            </a:r>
            <a:endParaRPr sz="2600">
              <a:solidFill>
                <a:schemeClr val="dk1"/>
              </a:solidFill>
              <a:latin typeface="Outfit ExtraBold"/>
              <a:ea typeface="Outfit ExtraBold"/>
              <a:cs typeface="Outfit ExtraBold"/>
              <a:sym typeface="Outfit ExtraBold"/>
            </a:endParaRPr>
          </a:p>
        </p:txBody>
      </p:sp>
      <p:sp>
        <p:nvSpPr>
          <p:cNvPr id="209" name="Google Shape;209;p32"/>
          <p:cNvSpPr txBox="1"/>
          <p:nvPr/>
        </p:nvSpPr>
        <p:spPr>
          <a:xfrm>
            <a:off x="650125" y="1338025"/>
            <a:ext cx="7834800" cy="346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latin typeface="Lexend"/>
                <a:ea typeface="Lexend"/>
                <a:cs typeface="Lexend"/>
                <a:sym typeface="Lexend"/>
              </a:rPr>
              <a:t>Behavioral Analysis Using UPTIQ AI:</a:t>
            </a:r>
            <a:endParaRPr b="1" sz="1300">
              <a:solidFill>
                <a:schemeClr val="dk1"/>
              </a:solidFill>
              <a:latin typeface="Lexend"/>
              <a:ea typeface="Lexend"/>
              <a:cs typeface="Lexend"/>
              <a:sym typeface="Lexend"/>
            </a:endParaRPr>
          </a:p>
          <a:p>
            <a:pPr indent="-298450" lvl="0" marL="457200" rtl="0" algn="l">
              <a:lnSpc>
                <a:spcPct val="115000"/>
              </a:lnSpc>
              <a:spcBef>
                <a:spcPts val="1200"/>
              </a:spcBef>
              <a:spcAft>
                <a:spcPts val="0"/>
              </a:spcAft>
              <a:buClr>
                <a:schemeClr val="dk1"/>
              </a:buClr>
              <a:buSzPts val="1100"/>
              <a:buFont typeface="Lexend"/>
              <a:buAutoNum type="arabicPeriod"/>
            </a:pPr>
            <a:r>
              <a:rPr b="1" lang="en" sz="1100">
                <a:solidFill>
                  <a:schemeClr val="dk1"/>
                </a:solidFill>
                <a:latin typeface="Lexend"/>
                <a:ea typeface="Lexend"/>
                <a:cs typeface="Lexend"/>
                <a:sym typeface="Lexend"/>
              </a:rPr>
              <a:t>User Behavior Tracking:</a:t>
            </a:r>
            <a:endParaRPr b="1" sz="1100">
              <a:solidFill>
                <a:schemeClr val="dk1"/>
              </a:solidFill>
              <a:latin typeface="Lexend"/>
              <a:ea typeface="Lexend"/>
              <a:cs typeface="Lexend"/>
              <a:sym typeface="Lexend"/>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User Input</a:t>
            </a:r>
            <a:r>
              <a:rPr lang="en" sz="1100">
                <a:solidFill>
                  <a:schemeClr val="dk1"/>
                </a:solidFill>
                <a:latin typeface="Lexend"/>
                <a:ea typeface="Lexend"/>
                <a:cs typeface="Lexend"/>
                <a:sym typeface="Lexend"/>
              </a:rPr>
              <a:t>: Users input their investment preferences, past investments, and risk tolerance (e.g., "I prefer growth stocks" or "I’ve invested in tech stocks").</a:t>
            </a:r>
            <a:endParaRPr sz="1100">
              <a:solidFill>
                <a:schemeClr val="dk1"/>
              </a:solidFill>
              <a:latin typeface="Lexend"/>
              <a:ea typeface="Lexend"/>
              <a:cs typeface="Lexend"/>
              <a:sym typeface="Lexend"/>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UPTIQ AI</a:t>
            </a:r>
            <a:r>
              <a:rPr lang="en" sz="1100">
                <a:solidFill>
                  <a:schemeClr val="dk1"/>
                </a:solidFill>
                <a:latin typeface="Lexend"/>
                <a:ea typeface="Lexend"/>
                <a:cs typeface="Lexend"/>
                <a:sym typeface="Lexend"/>
              </a:rPr>
              <a:t>: Use </a:t>
            </a:r>
            <a:r>
              <a:rPr b="1" lang="en" sz="1100">
                <a:solidFill>
                  <a:schemeClr val="dk1"/>
                </a:solidFill>
                <a:latin typeface="Lexend"/>
                <a:ea typeface="Lexend"/>
                <a:cs typeface="Lexend"/>
                <a:sym typeface="Lexend"/>
              </a:rPr>
              <a:t>Input</a:t>
            </a:r>
            <a:r>
              <a:rPr lang="en" sz="1100">
                <a:solidFill>
                  <a:schemeClr val="dk1"/>
                </a:solidFill>
                <a:latin typeface="Lexend"/>
                <a:ea typeface="Lexend"/>
                <a:cs typeface="Lexend"/>
                <a:sym typeface="Lexend"/>
              </a:rPr>
              <a:t> actions to capture this data and store it for behavioral analysis.</a:t>
            </a:r>
            <a:endParaRPr sz="1100">
              <a:solidFill>
                <a:schemeClr val="dk1"/>
              </a:solidFill>
              <a:latin typeface="Lexend"/>
              <a:ea typeface="Lexend"/>
              <a:cs typeface="Lexend"/>
              <a:sym typeface="Lexend"/>
            </a:endParaRPr>
          </a:p>
          <a:p>
            <a:pPr indent="-298450" lvl="0" marL="457200" rtl="0" algn="l">
              <a:lnSpc>
                <a:spcPct val="115000"/>
              </a:lnSpc>
              <a:spcBef>
                <a:spcPts val="0"/>
              </a:spcBef>
              <a:spcAft>
                <a:spcPts val="0"/>
              </a:spcAft>
              <a:buClr>
                <a:schemeClr val="dk1"/>
              </a:buClr>
              <a:buSzPts val="1100"/>
              <a:buFont typeface="Lexend"/>
              <a:buAutoNum type="arabicPeriod"/>
            </a:pPr>
            <a:r>
              <a:rPr b="1" lang="en" sz="1100">
                <a:solidFill>
                  <a:schemeClr val="dk1"/>
                </a:solidFill>
                <a:latin typeface="Lexend"/>
                <a:ea typeface="Lexend"/>
                <a:cs typeface="Lexend"/>
                <a:sym typeface="Lexend"/>
              </a:rPr>
              <a:t>Clustering for Personalized Recommendations:</a:t>
            </a:r>
            <a:endParaRPr b="1" sz="1100">
              <a:solidFill>
                <a:schemeClr val="dk1"/>
              </a:solidFill>
              <a:latin typeface="Lexend"/>
              <a:ea typeface="Lexend"/>
              <a:cs typeface="Lexend"/>
              <a:sym typeface="Lexend"/>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Clustering Algorithm</a:t>
            </a:r>
            <a:r>
              <a:rPr lang="en" sz="1100">
                <a:solidFill>
                  <a:schemeClr val="dk1"/>
                </a:solidFill>
                <a:latin typeface="Lexend"/>
                <a:ea typeface="Lexend"/>
                <a:cs typeface="Lexend"/>
                <a:sym typeface="Lexend"/>
              </a:rPr>
              <a:t>: Use </a:t>
            </a:r>
            <a:r>
              <a:rPr b="1" lang="en" sz="1100">
                <a:solidFill>
                  <a:schemeClr val="dk1"/>
                </a:solidFill>
                <a:latin typeface="Lexend"/>
                <a:ea typeface="Lexend"/>
                <a:cs typeface="Lexend"/>
                <a:sym typeface="Lexend"/>
              </a:rPr>
              <a:t>K-Means</a:t>
            </a:r>
            <a:r>
              <a:rPr lang="en" sz="1100">
                <a:solidFill>
                  <a:schemeClr val="dk1"/>
                </a:solidFill>
                <a:latin typeface="Lexend"/>
                <a:ea typeface="Lexend"/>
                <a:cs typeface="Lexend"/>
                <a:sym typeface="Lexend"/>
              </a:rPr>
              <a:t> or </a:t>
            </a:r>
            <a:r>
              <a:rPr b="1" lang="en" sz="1100">
                <a:solidFill>
                  <a:schemeClr val="dk1"/>
                </a:solidFill>
                <a:latin typeface="Lexend"/>
                <a:ea typeface="Lexend"/>
                <a:cs typeface="Lexend"/>
                <a:sym typeface="Lexend"/>
              </a:rPr>
              <a:t>DBSCAN</a:t>
            </a:r>
            <a:r>
              <a:rPr lang="en" sz="1100">
                <a:solidFill>
                  <a:schemeClr val="dk1"/>
                </a:solidFill>
                <a:latin typeface="Lexend"/>
                <a:ea typeface="Lexend"/>
                <a:cs typeface="Lexend"/>
                <a:sym typeface="Lexend"/>
              </a:rPr>
              <a:t> clustering algorithms deployed on UPTIQ’s Model Hub to segment users based on their past investment patterns and risk tolerance.</a:t>
            </a:r>
            <a:endParaRPr sz="1100">
              <a:solidFill>
                <a:schemeClr val="dk1"/>
              </a:solidFill>
              <a:latin typeface="Lexend"/>
              <a:ea typeface="Lexend"/>
              <a:cs typeface="Lexend"/>
              <a:sym typeface="Lexend"/>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Analysis</a:t>
            </a:r>
            <a:r>
              <a:rPr lang="en" sz="1100">
                <a:solidFill>
                  <a:schemeClr val="dk1"/>
                </a:solidFill>
                <a:latin typeface="Lexend"/>
                <a:ea typeface="Lexend"/>
                <a:cs typeface="Lexend"/>
                <a:sym typeface="Lexend"/>
              </a:rPr>
              <a:t>: The system identifies patterns like "high-risk tolerance, growth stock preference" or "low-risk tolerance, stable dividend stocks preference."</a:t>
            </a:r>
            <a:endParaRPr sz="1100">
              <a:solidFill>
                <a:schemeClr val="dk1"/>
              </a:solidFill>
              <a:latin typeface="Lexend"/>
              <a:ea typeface="Lexend"/>
              <a:cs typeface="Lexend"/>
              <a:sym typeface="Lexend"/>
            </a:endParaRPr>
          </a:p>
          <a:p>
            <a:pPr indent="-298450" lvl="0" marL="457200" rtl="0" algn="l">
              <a:lnSpc>
                <a:spcPct val="115000"/>
              </a:lnSpc>
              <a:spcBef>
                <a:spcPts val="0"/>
              </a:spcBef>
              <a:spcAft>
                <a:spcPts val="0"/>
              </a:spcAft>
              <a:buClr>
                <a:schemeClr val="dk1"/>
              </a:buClr>
              <a:buSzPts val="1100"/>
              <a:buFont typeface="Lexend"/>
              <a:buAutoNum type="arabicPeriod"/>
            </a:pPr>
            <a:r>
              <a:rPr b="1" lang="en" sz="1100">
                <a:solidFill>
                  <a:schemeClr val="dk1"/>
                </a:solidFill>
                <a:latin typeface="Lexend"/>
                <a:ea typeface="Lexend"/>
                <a:cs typeface="Lexend"/>
                <a:sym typeface="Lexend"/>
              </a:rPr>
              <a:t>Stock Recommendations:</a:t>
            </a:r>
            <a:endParaRPr b="1" sz="1100">
              <a:solidFill>
                <a:schemeClr val="dk1"/>
              </a:solidFill>
              <a:latin typeface="Lexend"/>
              <a:ea typeface="Lexend"/>
              <a:cs typeface="Lexend"/>
              <a:sym typeface="Lexend"/>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Personalized Recommendations</a:t>
            </a:r>
            <a:r>
              <a:rPr lang="en" sz="1100">
                <a:solidFill>
                  <a:schemeClr val="dk1"/>
                </a:solidFill>
                <a:latin typeface="Lexend"/>
                <a:ea typeface="Lexend"/>
                <a:cs typeface="Lexend"/>
                <a:sym typeface="Lexend"/>
              </a:rPr>
              <a:t>: Based on the clusters, UPTIQ provides personalized stock recommendations. For example, for a user with high risk tolerance, the system might suggest "Consider investing in TSLA or NVDA."</a:t>
            </a:r>
            <a:endParaRPr sz="1100">
              <a:solidFill>
                <a:schemeClr val="dk1"/>
              </a:solidFill>
              <a:latin typeface="Lexend"/>
              <a:ea typeface="Lexend"/>
              <a:cs typeface="Lexend"/>
              <a:sym typeface="Lexend"/>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Output</a:t>
            </a:r>
            <a:r>
              <a:rPr lang="en" sz="1100">
                <a:solidFill>
                  <a:schemeClr val="dk1"/>
                </a:solidFill>
                <a:latin typeface="Lexend"/>
                <a:ea typeface="Lexend"/>
                <a:cs typeface="Lexend"/>
                <a:sym typeface="Lexend"/>
              </a:rPr>
              <a:t>: Use the </a:t>
            </a:r>
            <a:r>
              <a:rPr b="1" lang="en" sz="1100">
                <a:solidFill>
                  <a:schemeClr val="dk1"/>
                </a:solidFill>
                <a:latin typeface="Lexend"/>
                <a:ea typeface="Lexend"/>
                <a:cs typeface="Lexend"/>
                <a:sym typeface="Lexend"/>
              </a:rPr>
              <a:t>Display</a:t>
            </a:r>
            <a:r>
              <a:rPr lang="en" sz="1100">
                <a:solidFill>
                  <a:schemeClr val="dk1"/>
                </a:solidFill>
                <a:latin typeface="Lexend"/>
                <a:ea typeface="Lexend"/>
                <a:cs typeface="Lexend"/>
                <a:sym typeface="Lexend"/>
              </a:rPr>
              <a:t> action to show the recommendations, guiding users to investment opportunities that align with their behavior and preferences.</a:t>
            </a:r>
            <a:endParaRPr sz="1100">
              <a:solidFill>
                <a:schemeClr val="dk1"/>
              </a:solidFill>
              <a:latin typeface="Lexend"/>
              <a:ea typeface="Lexend"/>
              <a:cs typeface="Lexend"/>
              <a:sym typeface="Lexend"/>
            </a:endParaRPr>
          </a:p>
          <a:p>
            <a:pPr indent="0" lvl="0" marL="0" rtl="0" algn="just">
              <a:lnSpc>
                <a:spcPct val="100000"/>
              </a:lnSpc>
              <a:spcBef>
                <a:spcPts val="1200"/>
              </a:spcBef>
              <a:spcAft>
                <a:spcPts val="1200"/>
              </a:spcAft>
              <a:buNone/>
            </a:pPr>
            <a:r>
              <a:t/>
            </a:r>
            <a:endParaRPr b="1" sz="1300">
              <a:solidFill>
                <a:schemeClr val="dk1"/>
              </a:solidFill>
              <a:latin typeface="Lexend"/>
              <a:ea typeface="Lexend"/>
              <a:cs typeface="Lexend"/>
              <a:sym typeface="Lexe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19" name="Google Shape;219;p33"/>
          <p:cNvSpPr txBox="1"/>
          <p:nvPr/>
        </p:nvSpPr>
        <p:spPr>
          <a:xfrm>
            <a:off x="500575" y="235575"/>
            <a:ext cx="80811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Outfit ExtraBold"/>
                <a:ea typeface="Outfit ExtraBold"/>
                <a:cs typeface="Outfit ExtraBold"/>
                <a:sym typeface="Outfit ExtraBold"/>
              </a:rPr>
              <a:t>Innovation (Showstopper)</a:t>
            </a:r>
            <a:endParaRPr sz="2600">
              <a:solidFill>
                <a:schemeClr val="dk1"/>
              </a:solidFill>
              <a:latin typeface="Outfit ExtraBold"/>
              <a:ea typeface="Outfit ExtraBold"/>
              <a:cs typeface="Outfit ExtraBold"/>
              <a:sym typeface="Outfit ExtraBold"/>
            </a:endParaRPr>
          </a:p>
        </p:txBody>
      </p:sp>
      <p:sp>
        <p:nvSpPr>
          <p:cNvPr id="220" name="Google Shape;220;p33"/>
          <p:cNvSpPr txBox="1"/>
          <p:nvPr/>
        </p:nvSpPr>
        <p:spPr>
          <a:xfrm>
            <a:off x="650125" y="1338025"/>
            <a:ext cx="7834800" cy="34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Clr>
                <a:schemeClr val="dk1"/>
              </a:buClr>
              <a:buSzPts val="1100"/>
              <a:buFont typeface="Arial"/>
              <a:buNone/>
            </a:pPr>
            <a:r>
              <a:rPr b="1" lang="en" sz="1300">
                <a:solidFill>
                  <a:schemeClr val="dk1"/>
                </a:solidFill>
                <a:latin typeface="Lexend"/>
                <a:ea typeface="Lexend"/>
                <a:cs typeface="Lexend"/>
                <a:sym typeface="Lexend"/>
              </a:rPr>
              <a:t>Smart Rebalancer Using UPTIQ AI:</a:t>
            </a:r>
            <a:endParaRPr b="1" sz="1300">
              <a:solidFill>
                <a:schemeClr val="dk1"/>
              </a:solidFill>
              <a:latin typeface="Lexend"/>
              <a:ea typeface="Lexend"/>
              <a:cs typeface="Lexend"/>
              <a:sym typeface="Lexend"/>
            </a:endParaRPr>
          </a:p>
          <a:p>
            <a:pPr indent="0" lvl="0" marL="0" rtl="0" algn="l">
              <a:lnSpc>
                <a:spcPct val="100000"/>
              </a:lnSpc>
              <a:spcBef>
                <a:spcPts val="1200"/>
              </a:spcBef>
              <a:spcAft>
                <a:spcPts val="0"/>
              </a:spcAft>
              <a:buClr>
                <a:schemeClr val="dk1"/>
              </a:buClr>
              <a:buSzPts val="1100"/>
              <a:buFont typeface="Arial"/>
              <a:buNone/>
            </a:pPr>
            <a:r>
              <a:rPr b="1" lang="en" sz="1100">
                <a:solidFill>
                  <a:schemeClr val="dk1"/>
                </a:solidFill>
                <a:latin typeface="Lexend"/>
                <a:ea typeface="Lexend"/>
                <a:cs typeface="Lexend"/>
                <a:sym typeface="Lexend"/>
              </a:rPr>
              <a:t>User Portfolio Input:</a:t>
            </a:r>
            <a:endParaRPr b="1" sz="1100">
              <a:solidFill>
                <a:schemeClr val="dk1"/>
              </a:solidFill>
              <a:latin typeface="Lexend"/>
              <a:ea typeface="Lexend"/>
              <a:cs typeface="Lexend"/>
              <a:sym typeface="Lexend"/>
            </a:endParaRPr>
          </a:p>
          <a:p>
            <a:pPr indent="-298450" lvl="0" marL="457200" rtl="0" algn="l">
              <a:lnSpc>
                <a:spcPct val="100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User Input</a:t>
            </a:r>
            <a:r>
              <a:rPr lang="en" sz="1100">
                <a:solidFill>
                  <a:schemeClr val="dk1"/>
                </a:solidFill>
                <a:latin typeface="Lexend"/>
                <a:ea typeface="Lexend"/>
                <a:cs typeface="Lexend"/>
                <a:sym typeface="Lexend"/>
              </a:rPr>
              <a:t>: Users provide their current portfolio details (assets, risk tolerance, and preferences).</a:t>
            </a:r>
            <a:endParaRPr sz="1100">
              <a:solidFill>
                <a:schemeClr val="dk1"/>
              </a:solidFill>
              <a:latin typeface="Lexend"/>
              <a:ea typeface="Lexend"/>
              <a:cs typeface="Lexend"/>
              <a:sym typeface="Lexend"/>
            </a:endParaRPr>
          </a:p>
          <a:p>
            <a:pPr indent="-298450" lvl="0" marL="457200" rtl="0" algn="l">
              <a:lnSpc>
                <a:spcPct val="100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UPTIQ AI</a:t>
            </a:r>
            <a:r>
              <a:rPr lang="en" sz="1100">
                <a:solidFill>
                  <a:schemeClr val="dk1"/>
                </a:solidFill>
                <a:latin typeface="Lexend"/>
                <a:ea typeface="Lexend"/>
                <a:cs typeface="Lexend"/>
                <a:sym typeface="Lexend"/>
              </a:rPr>
              <a:t>: Use Input actions to collect and store this data for rebalancing analysis.</a:t>
            </a:r>
            <a:endParaRPr sz="1100">
              <a:solidFill>
                <a:schemeClr val="dk1"/>
              </a:solidFill>
              <a:latin typeface="Lexend"/>
              <a:ea typeface="Lexend"/>
              <a:cs typeface="Lexend"/>
              <a:sym typeface="Lexend"/>
            </a:endParaRPr>
          </a:p>
          <a:p>
            <a:pPr indent="0" lvl="0" marL="0" rtl="0" algn="l">
              <a:lnSpc>
                <a:spcPct val="100000"/>
              </a:lnSpc>
              <a:spcBef>
                <a:spcPts val="0"/>
              </a:spcBef>
              <a:spcAft>
                <a:spcPts val="0"/>
              </a:spcAft>
              <a:buClr>
                <a:schemeClr val="dk1"/>
              </a:buClr>
              <a:buSzPts val="1100"/>
              <a:buFont typeface="Arial"/>
              <a:buNone/>
            </a:pPr>
            <a:r>
              <a:rPr b="1" lang="en" sz="1100">
                <a:solidFill>
                  <a:schemeClr val="dk1"/>
                </a:solidFill>
                <a:latin typeface="Lexend"/>
                <a:ea typeface="Lexend"/>
                <a:cs typeface="Lexend"/>
                <a:sym typeface="Lexend"/>
              </a:rPr>
              <a:t>Market Data Collection:</a:t>
            </a:r>
            <a:endParaRPr b="1" sz="1100">
              <a:solidFill>
                <a:schemeClr val="dk1"/>
              </a:solidFill>
              <a:latin typeface="Lexend"/>
              <a:ea typeface="Lexend"/>
              <a:cs typeface="Lexend"/>
              <a:sym typeface="Lexend"/>
            </a:endParaRPr>
          </a:p>
          <a:p>
            <a:pPr indent="-298450" lvl="0" marL="457200" rtl="0" algn="l">
              <a:lnSpc>
                <a:spcPct val="100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Data Collection</a:t>
            </a:r>
            <a:r>
              <a:rPr lang="en" sz="1100">
                <a:solidFill>
                  <a:schemeClr val="dk1"/>
                </a:solidFill>
                <a:latin typeface="Lexend"/>
                <a:ea typeface="Lexend"/>
                <a:cs typeface="Lexend"/>
                <a:sym typeface="Lexend"/>
              </a:rPr>
              <a:t>: Use UPTIQ’s Market Data API to fetch real-time data on stocks, bonds, and other assets in the portfolio.</a:t>
            </a:r>
            <a:endParaRPr sz="1100">
              <a:solidFill>
                <a:schemeClr val="dk1"/>
              </a:solidFill>
              <a:latin typeface="Lexend"/>
              <a:ea typeface="Lexend"/>
              <a:cs typeface="Lexend"/>
              <a:sym typeface="Lexend"/>
            </a:endParaRPr>
          </a:p>
          <a:p>
            <a:pPr indent="-298450" lvl="0" marL="457200" rtl="0" algn="l">
              <a:lnSpc>
                <a:spcPct val="100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Risk &amp; Performance Metrics</a:t>
            </a:r>
            <a:r>
              <a:rPr lang="en" sz="1100">
                <a:solidFill>
                  <a:schemeClr val="dk1"/>
                </a:solidFill>
                <a:latin typeface="Lexend"/>
                <a:ea typeface="Lexend"/>
                <a:cs typeface="Lexend"/>
                <a:sym typeface="Lexend"/>
              </a:rPr>
              <a:t>: Retrieve key metrics like asset performance and market volatility.</a:t>
            </a:r>
            <a:endParaRPr sz="1100">
              <a:solidFill>
                <a:schemeClr val="dk1"/>
              </a:solidFill>
              <a:latin typeface="Lexend"/>
              <a:ea typeface="Lexend"/>
              <a:cs typeface="Lexend"/>
              <a:sym typeface="Lexend"/>
            </a:endParaRPr>
          </a:p>
          <a:p>
            <a:pPr indent="0" lvl="0" marL="0" rtl="0" algn="l">
              <a:lnSpc>
                <a:spcPct val="100000"/>
              </a:lnSpc>
              <a:spcBef>
                <a:spcPts val="0"/>
              </a:spcBef>
              <a:spcAft>
                <a:spcPts val="0"/>
              </a:spcAft>
              <a:buClr>
                <a:schemeClr val="dk1"/>
              </a:buClr>
              <a:buSzPts val="1100"/>
              <a:buFont typeface="Arial"/>
              <a:buNone/>
            </a:pPr>
            <a:r>
              <a:rPr b="1" lang="en" sz="1100">
                <a:solidFill>
                  <a:schemeClr val="dk1"/>
                </a:solidFill>
                <a:latin typeface="Lexend"/>
                <a:ea typeface="Lexend"/>
                <a:cs typeface="Lexend"/>
                <a:sym typeface="Lexend"/>
              </a:rPr>
              <a:t>Portfolio Monitoring and Prediction:</a:t>
            </a:r>
            <a:endParaRPr b="1" sz="1100">
              <a:solidFill>
                <a:schemeClr val="dk1"/>
              </a:solidFill>
              <a:latin typeface="Lexend"/>
              <a:ea typeface="Lexend"/>
              <a:cs typeface="Lexend"/>
              <a:sym typeface="Lexend"/>
            </a:endParaRPr>
          </a:p>
          <a:p>
            <a:pPr indent="-298450" lvl="0" marL="457200" rtl="0" algn="l">
              <a:lnSpc>
                <a:spcPct val="100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AI Models</a:t>
            </a:r>
            <a:r>
              <a:rPr lang="en" sz="1100">
                <a:solidFill>
                  <a:schemeClr val="dk1"/>
                </a:solidFill>
                <a:latin typeface="Lexend"/>
                <a:ea typeface="Lexend"/>
                <a:cs typeface="Lexend"/>
                <a:sym typeface="Lexend"/>
              </a:rPr>
              <a:t>: Use LSTM and XGBoost deployed on UPTIQ’s Model Hub to predict market trends and forecast future asset performance.</a:t>
            </a:r>
            <a:endParaRPr sz="1100">
              <a:solidFill>
                <a:schemeClr val="dk1"/>
              </a:solidFill>
              <a:latin typeface="Lexend"/>
              <a:ea typeface="Lexend"/>
              <a:cs typeface="Lexend"/>
              <a:sym typeface="Lexend"/>
            </a:endParaRPr>
          </a:p>
          <a:p>
            <a:pPr indent="-298450" lvl="0" marL="457200" rtl="0" algn="l">
              <a:lnSpc>
                <a:spcPct val="100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Risk Assessment</a:t>
            </a:r>
            <a:r>
              <a:rPr lang="en" sz="1100">
                <a:solidFill>
                  <a:schemeClr val="dk1"/>
                </a:solidFill>
                <a:latin typeface="Lexend"/>
                <a:ea typeface="Lexend"/>
                <a:cs typeface="Lexend"/>
                <a:sym typeface="Lexend"/>
              </a:rPr>
              <a:t>: Calculate portfolio risk (e.g., Value-at-Risk) based on market conditions.</a:t>
            </a:r>
            <a:endParaRPr sz="1100">
              <a:solidFill>
                <a:schemeClr val="dk1"/>
              </a:solidFill>
              <a:latin typeface="Lexend"/>
              <a:ea typeface="Lexend"/>
              <a:cs typeface="Lexend"/>
              <a:sym typeface="Lexend"/>
            </a:endParaRPr>
          </a:p>
          <a:p>
            <a:pPr indent="0" lvl="0" marL="0" rtl="0" algn="l">
              <a:lnSpc>
                <a:spcPct val="100000"/>
              </a:lnSpc>
              <a:spcBef>
                <a:spcPts val="0"/>
              </a:spcBef>
              <a:spcAft>
                <a:spcPts val="0"/>
              </a:spcAft>
              <a:buClr>
                <a:schemeClr val="dk1"/>
              </a:buClr>
              <a:buSzPts val="1100"/>
              <a:buFont typeface="Arial"/>
              <a:buNone/>
            </a:pPr>
            <a:r>
              <a:rPr b="1" lang="en" sz="1100">
                <a:solidFill>
                  <a:schemeClr val="dk1"/>
                </a:solidFill>
                <a:latin typeface="Lexend"/>
                <a:ea typeface="Lexend"/>
                <a:cs typeface="Lexend"/>
                <a:sym typeface="Lexend"/>
              </a:rPr>
              <a:t>Rebalancing Suggestions:</a:t>
            </a:r>
            <a:endParaRPr b="1" sz="1100">
              <a:solidFill>
                <a:schemeClr val="dk1"/>
              </a:solidFill>
              <a:latin typeface="Lexend"/>
              <a:ea typeface="Lexend"/>
              <a:cs typeface="Lexend"/>
              <a:sym typeface="Lexend"/>
            </a:endParaRPr>
          </a:p>
          <a:p>
            <a:pPr indent="-298450" lvl="0" marL="457200" rtl="0" algn="l">
              <a:lnSpc>
                <a:spcPct val="100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Optimization Logic</a:t>
            </a:r>
            <a:r>
              <a:rPr lang="en" sz="1100">
                <a:solidFill>
                  <a:schemeClr val="dk1"/>
                </a:solidFill>
                <a:latin typeface="Lexend"/>
                <a:ea typeface="Lexend"/>
                <a:cs typeface="Lexend"/>
                <a:sym typeface="Lexend"/>
              </a:rPr>
              <a:t>: Based on predictions, UPTIQ AI calculates the optimal portfolio adjustments (e.g., increase bonds, reduce tech stocks).</a:t>
            </a:r>
            <a:endParaRPr sz="1100">
              <a:solidFill>
                <a:schemeClr val="dk1"/>
              </a:solidFill>
              <a:latin typeface="Lexend"/>
              <a:ea typeface="Lexend"/>
              <a:cs typeface="Lexend"/>
              <a:sym typeface="Lexend"/>
            </a:endParaRPr>
          </a:p>
          <a:p>
            <a:pPr indent="-298450" lvl="0" marL="457200" rtl="0" algn="l">
              <a:lnSpc>
                <a:spcPct val="100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Proactive Advice</a:t>
            </a:r>
            <a:r>
              <a:rPr lang="en" sz="1100">
                <a:solidFill>
                  <a:schemeClr val="dk1"/>
                </a:solidFill>
                <a:latin typeface="Lexend"/>
                <a:ea typeface="Lexend"/>
                <a:cs typeface="Lexend"/>
                <a:sym typeface="Lexend"/>
              </a:rPr>
              <a:t>: Recommend actions like “Increase bond allocation by 5%” during market volatility.</a:t>
            </a:r>
            <a:endParaRPr sz="1100">
              <a:solidFill>
                <a:schemeClr val="dk1"/>
              </a:solidFill>
              <a:latin typeface="Lexend"/>
              <a:ea typeface="Lexend"/>
              <a:cs typeface="Lexend"/>
              <a:sym typeface="Lexend"/>
            </a:endParaRPr>
          </a:p>
          <a:p>
            <a:pPr indent="0" lvl="0" marL="0" rtl="0" algn="l">
              <a:lnSpc>
                <a:spcPct val="100000"/>
              </a:lnSpc>
              <a:spcBef>
                <a:spcPts val="0"/>
              </a:spcBef>
              <a:spcAft>
                <a:spcPts val="0"/>
              </a:spcAft>
              <a:buClr>
                <a:schemeClr val="dk1"/>
              </a:buClr>
              <a:buSzPts val="1100"/>
              <a:buFont typeface="Arial"/>
              <a:buNone/>
            </a:pPr>
            <a:r>
              <a:rPr b="1" lang="en" sz="1100">
                <a:solidFill>
                  <a:schemeClr val="dk1"/>
                </a:solidFill>
                <a:latin typeface="Lexend"/>
                <a:ea typeface="Lexend"/>
                <a:cs typeface="Lexend"/>
                <a:sym typeface="Lexend"/>
              </a:rPr>
              <a:t>Displaying Recommendations:</a:t>
            </a:r>
            <a:endParaRPr b="1" sz="1100">
              <a:solidFill>
                <a:schemeClr val="dk1"/>
              </a:solidFill>
              <a:latin typeface="Lexend"/>
              <a:ea typeface="Lexend"/>
              <a:cs typeface="Lexend"/>
              <a:sym typeface="Lexend"/>
            </a:endParaRPr>
          </a:p>
          <a:p>
            <a:pPr indent="-298450" lvl="0" marL="457200" rtl="0" algn="l">
              <a:lnSpc>
                <a:spcPct val="100000"/>
              </a:lnSpc>
              <a:spcBef>
                <a:spcPts val="0"/>
              </a:spcBef>
              <a:spcAft>
                <a:spcPts val="0"/>
              </a:spcAft>
              <a:buClr>
                <a:schemeClr val="dk1"/>
              </a:buClr>
              <a:buSzPts val="1100"/>
              <a:buChar char="●"/>
            </a:pPr>
            <a:r>
              <a:rPr b="1" lang="en" sz="1100">
                <a:solidFill>
                  <a:schemeClr val="dk1"/>
                </a:solidFill>
                <a:latin typeface="Lexend"/>
                <a:ea typeface="Lexend"/>
                <a:cs typeface="Lexend"/>
                <a:sym typeface="Lexend"/>
              </a:rPr>
              <a:t>User Output</a:t>
            </a:r>
            <a:r>
              <a:rPr lang="en" sz="1100">
                <a:solidFill>
                  <a:schemeClr val="dk1"/>
                </a:solidFill>
                <a:latin typeface="Lexend"/>
                <a:ea typeface="Lexend"/>
                <a:cs typeface="Lexend"/>
                <a:sym typeface="Lexend"/>
              </a:rPr>
              <a:t>: Use UPTIQ’s Display action to show rebalancing recommendations and visualizations (e.g., pie charts of portfolio allocations).</a:t>
            </a:r>
            <a:endParaRPr sz="1100">
              <a:solidFill>
                <a:schemeClr val="dk1"/>
              </a:solidFill>
              <a:latin typeface="Lexend"/>
              <a:ea typeface="Lexend"/>
              <a:cs typeface="Lexend"/>
              <a:sym typeface="Lexend"/>
            </a:endParaRPr>
          </a:p>
          <a:p>
            <a:pPr indent="0" lvl="0" marL="0" rtl="0" algn="just">
              <a:lnSpc>
                <a:spcPct val="100000"/>
              </a:lnSpc>
              <a:spcBef>
                <a:spcPts val="1200"/>
              </a:spcBef>
              <a:spcAft>
                <a:spcPts val="1200"/>
              </a:spcAft>
              <a:buNone/>
            </a:pPr>
            <a:r>
              <a:t/>
            </a:r>
            <a:endParaRPr b="1" sz="1300">
              <a:solidFill>
                <a:schemeClr val="dk1"/>
              </a:solidFill>
              <a:latin typeface="Lexend"/>
              <a:ea typeface="Lexend"/>
              <a:cs typeface="Lexend"/>
              <a:sym typeface="Lexen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